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  <p:sldMasterId id="2147483648" r:id="rId2"/>
  </p:sldMasterIdLst>
  <p:notesMasterIdLst>
    <p:notesMasterId r:id="rId48"/>
  </p:notesMasterIdLst>
  <p:sldIdLst>
    <p:sldId id="256" r:id="rId3"/>
    <p:sldId id="297" r:id="rId4"/>
    <p:sldId id="350" r:id="rId5"/>
    <p:sldId id="462" r:id="rId6"/>
    <p:sldId id="464" r:id="rId7"/>
    <p:sldId id="425" r:id="rId8"/>
    <p:sldId id="456" r:id="rId9"/>
    <p:sldId id="457" r:id="rId10"/>
    <p:sldId id="459" r:id="rId11"/>
    <p:sldId id="471" r:id="rId12"/>
    <p:sldId id="468" r:id="rId13"/>
    <p:sldId id="432" r:id="rId14"/>
    <p:sldId id="458" r:id="rId15"/>
    <p:sldId id="452" r:id="rId16"/>
    <p:sldId id="454" r:id="rId17"/>
    <p:sldId id="467" r:id="rId18"/>
    <p:sldId id="466" r:id="rId19"/>
    <p:sldId id="470" r:id="rId20"/>
    <p:sldId id="469" r:id="rId21"/>
    <p:sldId id="455" r:id="rId22"/>
    <p:sldId id="460" r:id="rId23"/>
    <p:sldId id="449" r:id="rId24"/>
    <p:sldId id="450" r:id="rId25"/>
    <p:sldId id="451" r:id="rId26"/>
    <p:sldId id="429" r:id="rId27"/>
    <p:sldId id="430" r:id="rId28"/>
    <p:sldId id="431" r:id="rId29"/>
    <p:sldId id="453" r:id="rId30"/>
    <p:sldId id="434" r:id="rId31"/>
    <p:sldId id="435" r:id="rId32"/>
    <p:sldId id="437" r:id="rId33"/>
    <p:sldId id="436" r:id="rId34"/>
    <p:sldId id="438" r:id="rId35"/>
    <p:sldId id="441" r:id="rId36"/>
    <p:sldId id="439" r:id="rId37"/>
    <p:sldId id="445" r:id="rId38"/>
    <p:sldId id="442" r:id="rId39"/>
    <p:sldId id="446" r:id="rId40"/>
    <p:sldId id="472" r:id="rId41"/>
    <p:sldId id="424" r:id="rId42"/>
    <p:sldId id="433" r:id="rId43"/>
    <p:sldId id="447" r:id="rId44"/>
    <p:sldId id="465" r:id="rId45"/>
    <p:sldId id="463" r:id="rId46"/>
    <p:sldId id="261" r:id="rId4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A55CD-3833-464E-90CE-0C3AA80F3430}">
          <p14:sldIdLst>
            <p14:sldId id="256"/>
            <p14:sldId id="297"/>
          </p14:sldIdLst>
        </p14:section>
        <p14:section name="Pengantar Pelatihan" id="{4B1A007A-47A1-464C-B740-7DD266FFCD27}">
          <p14:sldIdLst>
            <p14:sldId id="350"/>
            <p14:sldId id="462"/>
            <p14:sldId id="464"/>
          </p14:sldIdLst>
        </p14:section>
        <p14:section name="Data Science dan Artificial Intelligence" id="{A8FF8614-A9AC-4EF9-8DE8-1E8604EFA254}">
          <p14:sldIdLst>
            <p14:sldId id="425"/>
            <p14:sldId id="456"/>
            <p14:sldId id="457"/>
            <p14:sldId id="459"/>
            <p14:sldId id="471"/>
            <p14:sldId id="468"/>
            <p14:sldId id="432"/>
            <p14:sldId id="458"/>
            <p14:sldId id="452"/>
            <p14:sldId id="454"/>
            <p14:sldId id="467"/>
            <p14:sldId id="466"/>
            <p14:sldId id="470"/>
            <p14:sldId id="469"/>
            <p14:sldId id="455"/>
            <p14:sldId id="460"/>
          </p14:sldIdLst>
        </p14:section>
        <p14:section name="Mengapa Python" id="{CACE967B-971B-474D-85F6-0F1E395AE2BF}">
          <p14:sldIdLst>
            <p14:sldId id="449"/>
            <p14:sldId id="450"/>
            <p14:sldId id="451"/>
            <p14:sldId id="429"/>
            <p14:sldId id="430"/>
            <p14:sldId id="431"/>
            <p14:sldId id="453"/>
            <p14:sldId id="434"/>
            <p14:sldId id="435"/>
            <p14:sldId id="437"/>
            <p14:sldId id="436"/>
            <p14:sldId id="438"/>
          </p14:sldIdLst>
        </p14:section>
        <p14:section name="Modul Python" id="{82EA370D-1C6B-4937-A40E-434D30E519E1}">
          <p14:sldIdLst>
            <p14:sldId id="441"/>
            <p14:sldId id="439"/>
            <p14:sldId id="445"/>
            <p14:sldId id="442"/>
            <p14:sldId id="446"/>
            <p14:sldId id="472"/>
          </p14:sldIdLst>
        </p14:section>
        <p14:section name="Jupyter Notebook" id="{ADE52619-8DE2-4BC9-8C1E-323167B5D2CE}">
          <p14:sldIdLst>
            <p14:sldId id="424"/>
            <p14:sldId id="433"/>
            <p14:sldId id="447"/>
            <p14:sldId id="465"/>
            <p14:sldId id="4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C1562"/>
    <a:srgbClr val="014A73"/>
    <a:srgbClr val="F9B91B"/>
    <a:srgbClr val="F99162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C6029-C37E-4183-A3FD-ADC3845F02F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BA852D-E261-44B7-AA0D-FFED2089595D}">
      <dgm:prSet phldrT="[Text]"/>
      <dgm:spPr/>
      <dgm:t>
        <a:bodyPr/>
        <a:lstStyle/>
        <a:p>
          <a:r>
            <a:rPr lang="en-US" dirty="0"/>
            <a:t>Intro to Data Science</a:t>
          </a:r>
        </a:p>
      </dgm:t>
    </dgm:pt>
    <dgm:pt modelId="{D623E3C8-DEA0-4060-9D51-1D8B217A1E01}" type="parTrans" cxnId="{F8ED81BC-002F-402B-ADAC-08A5CFF05E85}">
      <dgm:prSet/>
      <dgm:spPr/>
      <dgm:t>
        <a:bodyPr/>
        <a:lstStyle/>
        <a:p>
          <a:endParaRPr lang="en-US"/>
        </a:p>
      </dgm:t>
    </dgm:pt>
    <dgm:pt modelId="{5CD150B9-D215-46F5-BBC7-5CC8C9AEAF97}" type="sibTrans" cxnId="{F8ED81BC-002F-402B-ADAC-08A5CFF05E85}">
      <dgm:prSet/>
      <dgm:spPr/>
      <dgm:t>
        <a:bodyPr/>
        <a:lstStyle/>
        <a:p>
          <a:endParaRPr lang="en-US"/>
        </a:p>
      </dgm:t>
    </dgm:pt>
    <dgm:pt modelId="{2AA4ED79-408C-43D5-90E3-3E03502D6709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A3FD6D7-5F01-4CC2-BD55-F03F8B35D77C}" type="parTrans" cxnId="{B31D9962-51BF-49C4-BB23-00AB5C07FED3}">
      <dgm:prSet/>
      <dgm:spPr/>
      <dgm:t>
        <a:bodyPr/>
        <a:lstStyle/>
        <a:p>
          <a:endParaRPr lang="en-US"/>
        </a:p>
      </dgm:t>
    </dgm:pt>
    <dgm:pt modelId="{063D688A-A90B-4A96-B22B-304EA572E7D9}" type="sibTrans" cxnId="{B31D9962-51BF-49C4-BB23-00AB5C07FED3}">
      <dgm:prSet/>
      <dgm:spPr/>
      <dgm:t>
        <a:bodyPr/>
        <a:lstStyle/>
        <a:p>
          <a:endParaRPr lang="en-US"/>
        </a:p>
      </dgm:t>
    </dgm:pt>
    <dgm:pt modelId="{D3C957E5-13D0-4741-8179-C7FE20B618A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273DEE50-6011-4E93-A081-CE794C5C2CEE}" type="parTrans" cxnId="{ECA03234-D9F5-45E4-B3F8-6E41CE993EBA}">
      <dgm:prSet/>
      <dgm:spPr/>
      <dgm:t>
        <a:bodyPr/>
        <a:lstStyle/>
        <a:p>
          <a:endParaRPr lang="en-US"/>
        </a:p>
      </dgm:t>
    </dgm:pt>
    <dgm:pt modelId="{95345D56-5848-4DA7-893E-5090987942C8}" type="sibTrans" cxnId="{ECA03234-D9F5-45E4-B3F8-6E41CE993EBA}">
      <dgm:prSet/>
      <dgm:spPr/>
      <dgm:t>
        <a:bodyPr/>
        <a:lstStyle/>
        <a:p>
          <a:endParaRPr lang="en-US"/>
        </a:p>
      </dgm:t>
    </dgm:pt>
    <dgm:pt modelId="{27E9BBA8-7957-4411-88E7-FBAFD571850B}" type="pres">
      <dgm:prSet presAssocID="{D58C6029-C37E-4183-A3FD-ADC3845F02F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2EA47C4-4715-4E54-B965-A30DA497347B}" type="pres">
      <dgm:prSet presAssocID="{D3C957E5-13D0-4741-8179-C7FE20B618A8}" presName="Accent3" presStyleCnt="0"/>
      <dgm:spPr/>
    </dgm:pt>
    <dgm:pt modelId="{3BB31797-566D-4573-BBD8-CCF88D6384F4}" type="pres">
      <dgm:prSet presAssocID="{D3C957E5-13D0-4741-8179-C7FE20B618A8}" presName="Accent" presStyleLbl="node1" presStyleIdx="0" presStyleCnt="3"/>
      <dgm:spPr/>
    </dgm:pt>
    <dgm:pt modelId="{EFB51778-D81F-4E2B-8CE1-E3A9D21E90F7}" type="pres">
      <dgm:prSet presAssocID="{D3C957E5-13D0-4741-8179-C7FE20B618A8}" presName="ParentBackground3" presStyleCnt="0"/>
      <dgm:spPr/>
    </dgm:pt>
    <dgm:pt modelId="{EB14963B-E890-4DE3-A061-4887C3571D45}" type="pres">
      <dgm:prSet presAssocID="{D3C957E5-13D0-4741-8179-C7FE20B618A8}" presName="ParentBackground" presStyleLbl="fgAcc1" presStyleIdx="0" presStyleCnt="3"/>
      <dgm:spPr/>
    </dgm:pt>
    <dgm:pt modelId="{43B6BBAB-3093-48D2-A1E7-28D26D5F0D4A}" type="pres">
      <dgm:prSet presAssocID="{D3C957E5-13D0-4741-8179-C7FE20B618A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ADD28D8-9920-4EA7-813F-5CED1233E800}" type="pres">
      <dgm:prSet presAssocID="{2AA4ED79-408C-43D5-90E3-3E03502D6709}" presName="Accent2" presStyleCnt="0"/>
      <dgm:spPr/>
    </dgm:pt>
    <dgm:pt modelId="{FCFA8736-4764-49AE-826A-0BF1BFBBBDB7}" type="pres">
      <dgm:prSet presAssocID="{2AA4ED79-408C-43D5-90E3-3E03502D6709}" presName="Accent" presStyleLbl="node1" presStyleIdx="1" presStyleCnt="3"/>
      <dgm:spPr/>
    </dgm:pt>
    <dgm:pt modelId="{0FA80EDA-EA6D-49A0-AE47-E9CFC722714A}" type="pres">
      <dgm:prSet presAssocID="{2AA4ED79-408C-43D5-90E3-3E03502D6709}" presName="ParentBackground2" presStyleCnt="0"/>
      <dgm:spPr/>
    </dgm:pt>
    <dgm:pt modelId="{F7B6D07C-48EB-49E5-B9E6-4469C32A8752}" type="pres">
      <dgm:prSet presAssocID="{2AA4ED79-408C-43D5-90E3-3E03502D6709}" presName="ParentBackground" presStyleLbl="fgAcc1" presStyleIdx="1" presStyleCnt="3"/>
      <dgm:spPr/>
    </dgm:pt>
    <dgm:pt modelId="{ECE2AC4B-8B5E-4AF5-8A1C-A48B94443ABD}" type="pres">
      <dgm:prSet presAssocID="{2AA4ED79-408C-43D5-90E3-3E03502D670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F8C5D6-4C09-4D5A-BD1B-321AA64CA78B}" type="pres">
      <dgm:prSet presAssocID="{35BA852D-E261-44B7-AA0D-FFED2089595D}" presName="Accent1" presStyleCnt="0"/>
      <dgm:spPr/>
    </dgm:pt>
    <dgm:pt modelId="{8272177A-9F91-4710-BE47-7A09E5E4CF6A}" type="pres">
      <dgm:prSet presAssocID="{35BA852D-E261-44B7-AA0D-FFED2089595D}" presName="Accent" presStyleLbl="node1" presStyleIdx="2" presStyleCnt="3"/>
      <dgm:spPr/>
    </dgm:pt>
    <dgm:pt modelId="{38FECBD5-3D57-4739-9AE3-B9235596C672}" type="pres">
      <dgm:prSet presAssocID="{35BA852D-E261-44B7-AA0D-FFED2089595D}" presName="ParentBackground1" presStyleCnt="0"/>
      <dgm:spPr/>
    </dgm:pt>
    <dgm:pt modelId="{9D4CB60D-5762-481D-83BC-CF0764B2C1E6}" type="pres">
      <dgm:prSet presAssocID="{35BA852D-E261-44B7-AA0D-FFED2089595D}" presName="ParentBackground" presStyleLbl="fgAcc1" presStyleIdx="2" presStyleCnt="3"/>
      <dgm:spPr/>
    </dgm:pt>
    <dgm:pt modelId="{B3DA5196-4CF9-46B6-9DD6-5A4562DCC4BA}" type="pres">
      <dgm:prSet presAssocID="{35BA852D-E261-44B7-AA0D-FFED2089595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34E7F00-391A-403A-9572-D6C6F9B9C230}" type="presOf" srcId="{35BA852D-E261-44B7-AA0D-FFED2089595D}" destId="{B3DA5196-4CF9-46B6-9DD6-5A4562DCC4BA}" srcOrd="1" destOrd="0" presId="urn:microsoft.com/office/officeart/2011/layout/CircleProcess"/>
    <dgm:cxn modelId="{C3CAEE26-2618-45CB-BB66-31F005A4DFC9}" type="presOf" srcId="{D3C957E5-13D0-4741-8179-C7FE20B618A8}" destId="{EB14963B-E890-4DE3-A061-4887C3571D45}" srcOrd="0" destOrd="0" presId="urn:microsoft.com/office/officeart/2011/layout/CircleProcess"/>
    <dgm:cxn modelId="{1E18002F-2BB3-40DF-9169-C4B516B392C7}" type="presOf" srcId="{35BA852D-E261-44B7-AA0D-FFED2089595D}" destId="{9D4CB60D-5762-481D-83BC-CF0764B2C1E6}" srcOrd="0" destOrd="0" presId="urn:microsoft.com/office/officeart/2011/layout/CircleProcess"/>
    <dgm:cxn modelId="{ECA03234-D9F5-45E4-B3F8-6E41CE993EBA}" srcId="{D58C6029-C37E-4183-A3FD-ADC3845F02F8}" destId="{D3C957E5-13D0-4741-8179-C7FE20B618A8}" srcOrd="2" destOrd="0" parTransId="{273DEE50-6011-4E93-A081-CE794C5C2CEE}" sibTransId="{95345D56-5848-4DA7-893E-5090987942C8}"/>
    <dgm:cxn modelId="{32842D3E-F9CB-4267-B3C7-AD960117EAA5}" type="presOf" srcId="{D3C957E5-13D0-4741-8179-C7FE20B618A8}" destId="{43B6BBAB-3093-48D2-A1E7-28D26D5F0D4A}" srcOrd="1" destOrd="0" presId="urn:microsoft.com/office/officeart/2011/layout/CircleProcess"/>
    <dgm:cxn modelId="{B31D9962-51BF-49C4-BB23-00AB5C07FED3}" srcId="{D58C6029-C37E-4183-A3FD-ADC3845F02F8}" destId="{2AA4ED79-408C-43D5-90E3-3E03502D6709}" srcOrd="1" destOrd="0" parTransId="{5A3FD6D7-5F01-4CC2-BD55-F03F8B35D77C}" sibTransId="{063D688A-A90B-4A96-B22B-304EA572E7D9}"/>
    <dgm:cxn modelId="{EEC4E4A4-1E86-46B2-B9FB-34FF32F16321}" type="presOf" srcId="{2AA4ED79-408C-43D5-90E3-3E03502D6709}" destId="{F7B6D07C-48EB-49E5-B9E6-4469C32A8752}" srcOrd="0" destOrd="0" presId="urn:microsoft.com/office/officeart/2011/layout/CircleProcess"/>
    <dgm:cxn modelId="{F8ED81BC-002F-402B-ADAC-08A5CFF05E85}" srcId="{D58C6029-C37E-4183-A3FD-ADC3845F02F8}" destId="{35BA852D-E261-44B7-AA0D-FFED2089595D}" srcOrd="0" destOrd="0" parTransId="{D623E3C8-DEA0-4060-9D51-1D8B217A1E01}" sibTransId="{5CD150B9-D215-46F5-BBC7-5CC8C9AEAF97}"/>
    <dgm:cxn modelId="{F2E954D9-FD36-40C4-BA02-93E779A38BF5}" type="presOf" srcId="{2AA4ED79-408C-43D5-90E3-3E03502D6709}" destId="{ECE2AC4B-8B5E-4AF5-8A1C-A48B94443ABD}" srcOrd="1" destOrd="0" presId="urn:microsoft.com/office/officeart/2011/layout/CircleProcess"/>
    <dgm:cxn modelId="{119F23F1-F4F1-40C9-A0B7-88AEB55DCE84}" type="presOf" srcId="{D58C6029-C37E-4183-A3FD-ADC3845F02F8}" destId="{27E9BBA8-7957-4411-88E7-FBAFD571850B}" srcOrd="0" destOrd="0" presId="urn:microsoft.com/office/officeart/2011/layout/CircleProcess"/>
    <dgm:cxn modelId="{4445D3E4-952B-4883-86B2-41F060F73035}" type="presParOf" srcId="{27E9BBA8-7957-4411-88E7-FBAFD571850B}" destId="{B2EA47C4-4715-4E54-B965-A30DA497347B}" srcOrd="0" destOrd="0" presId="urn:microsoft.com/office/officeart/2011/layout/CircleProcess"/>
    <dgm:cxn modelId="{4BDFC429-4091-4B82-A447-626222931AC2}" type="presParOf" srcId="{B2EA47C4-4715-4E54-B965-A30DA497347B}" destId="{3BB31797-566D-4573-BBD8-CCF88D6384F4}" srcOrd="0" destOrd="0" presId="urn:microsoft.com/office/officeart/2011/layout/CircleProcess"/>
    <dgm:cxn modelId="{79775609-6F6E-47A0-8C17-38E6538C80E3}" type="presParOf" srcId="{27E9BBA8-7957-4411-88E7-FBAFD571850B}" destId="{EFB51778-D81F-4E2B-8CE1-E3A9D21E90F7}" srcOrd="1" destOrd="0" presId="urn:microsoft.com/office/officeart/2011/layout/CircleProcess"/>
    <dgm:cxn modelId="{F246585A-D98A-4CCE-B483-838C52F73AA4}" type="presParOf" srcId="{EFB51778-D81F-4E2B-8CE1-E3A9D21E90F7}" destId="{EB14963B-E890-4DE3-A061-4887C3571D45}" srcOrd="0" destOrd="0" presId="urn:microsoft.com/office/officeart/2011/layout/CircleProcess"/>
    <dgm:cxn modelId="{64410A5B-AC02-4538-AFC2-B0DC8DC45FB9}" type="presParOf" srcId="{27E9BBA8-7957-4411-88E7-FBAFD571850B}" destId="{43B6BBAB-3093-48D2-A1E7-28D26D5F0D4A}" srcOrd="2" destOrd="0" presId="urn:microsoft.com/office/officeart/2011/layout/CircleProcess"/>
    <dgm:cxn modelId="{6D0CA9B4-A426-4701-960C-AB259CB6AB04}" type="presParOf" srcId="{27E9BBA8-7957-4411-88E7-FBAFD571850B}" destId="{9ADD28D8-9920-4EA7-813F-5CED1233E800}" srcOrd="3" destOrd="0" presId="urn:microsoft.com/office/officeart/2011/layout/CircleProcess"/>
    <dgm:cxn modelId="{89770DE8-B0CA-44B0-8954-86265F82AB80}" type="presParOf" srcId="{9ADD28D8-9920-4EA7-813F-5CED1233E800}" destId="{FCFA8736-4764-49AE-826A-0BF1BFBBBDB7}" srcOrd="0" destOrd="0" presId="urn:microsoft.com/office/officeart/2011/layout/CircleProcess"/>
    <dgm:cxn modelId="{F9A0DCEC-7EC0-4E6E-9405-FE4E34917D09}" type="presParOf" srcId="{27E9BBA8-7957-4411-88E7-FBAFD571850B}" destId="{0FA80EDA-EA6D-49A0-AE47-E9CFC722714A}" srcOrd="4" destOrd="0" presId="urn:microsoft.com/office/officeart/2011/layout/CircleProcess"/>
    <dgm:cxn modelId="{328987E1-2C09-405A-8DA9-953FF8FA5B64}" type="presParOf" srcId="{0FA80EDA-EA6D-49A0-AE47-E9CFC722714A}" destId="{F7B6D07C-48EB-49E5-B9E6-4469C32A8752}" srcOrd="0" destOrd="0" presId="urn:microsoft.com/office/officeart/2011/layout/CircleProcess"/>
    <dgm:cxn modelId="{0961226B-5D54-494F-8CAA-F6BD0FB4A267}" type="presParOf" srcId="{27E9BBA8-7957-4411-88E7-FBAFD571850B}" destId="{ECE2AC4B-8B5E-4AF5-8A1C-A48B94443ABD}" srcOrd="5" destOrd="0" presId="urn:microsoft.com/office/officeart/2011/layout/CircleProcess"/>
    <dgm:cxn modelId="{073DA3B7-B6EC-4A00-81CD-99C157162124}" type="presParOf" srcId="{27E9BBA8-7957-4411-88E7-FBAFD571850B}" destId="{09F8C5D6-4C09-4D5A-BD1B-321AA64CA78B}" srcOrd="6" destOrd="0" presId="urn:microsoft.com/office/officeart/2011/layout/CircleProcess"/>
    <dgm:cxn modelId="{88B3653C-438A-4201-9173-65345D0605DC}" type="presParOf" srcId="{09F8C5D6-4C09-4D5A-BD1B-321AA64CA78B}" destId="{8272177A-9F91-4710-BE47-7A09E5E4CF6A}" srcOrd="0" destOrd="0" presId="urn:microsoft.com/office/officeart/2011/layout/CircleProcess"/>
    <dgm:cxn modelId="{D72675FF-D68A-411A-95EC-A8E0823BCF4E}" type="presParOf" srcId="{27E9BBA8-7957-4411-88E7-FBAFD571850B}" destId="{38FECBD5-3D57-4739-9AE3-B9235596C672}" srcOrd="7" destOrd="0" presId="urn:microsoft.com/office/officeart/2011/layout/CircleProcess"/>
    <dgm:cxn modelId="{AFBA5F8C-207D-4858-A491-03CA288F5BBB}" type="presParOf" srcId="{38FECBD5-3D57-4739-9AE3-B9235596C672}" destId="{9D4CB60D-5762-481D-83BC-CF0764B2C1E6}" srcOrd="0" destOrd="0" presId="urn:microsoft.com/office/officeart/2011/layout/CircleProcess"/>
    <dgm:cxn modelId="{8626CB1F-0F35-494E-883C-B6B24A065ED0}" type="presParOf" srcId="{27E9BBA8-7957-4411-88E7-FBAFD571850B}" destId="{B3DA5196-4CF9-46B6-9DD6-5A4562DCC4B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31797-566D-4573-BBD8-CCF88D6384F4}">
      <dsp:nvSpPr>
        <dsp:cNvPr id="0" name=""/>
        <dsp:cNvSpPr/>
      </dsp:nvSpPr>
      <dsp:spPr>
        <a:xfrm>
          <a:off x="7608987" y="1263600"/>
          <a:ext cx="3347247" cy="33478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4963B-E890-4DE3-A061-4887C3571D45}">
      <dsp:nvSpPr>
        <dsp:cNvPr id="0" name=""/>
        <dsp:cNvSpPr/>
      </dsp:nvSpPr>
      <dsp:spPr>
        <a:xfrm>
          <a:off x="7720126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Deep Learning</a:t>
          </a:r>
        </a:p>
      </dsp:txBody>
      <dsp:txXfrm>
        <a:off x="8166861" y="1821676"/>
        <a:ext cx="2231498" cy="2231715"/>
      </dsp:txXfrm>
    </dsp:sp>
    <dsp:sp modelId="{FCFA8736-4764-49AE-826A-0BF1BFBBBDB7}">
      <dsp:nvSpPr>
        <dsp:cNvPr id="0" name=""/>
        <dsp:cNvSpPr/>
      </dsp:nvSpPr>
      <dsp:spPr>
        <a:xfrm rot="2700000">
          <a:off x="4153542" y="1267647"/>
          <a:ext cx="3339185" cy="3339185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6D07C-48EB-49E5-B9E6-4469C32A8752}">
      <dsp:nvSpPr>
        <dsp:cNvPr id="0" name=""/>
        <dsp:cNvSpPr/>
      </dsp:nvSpPr>
      <dsp:spPr>
        <a:xfrm>
          <a:off x="4260650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Machine Learning</a:t>
          </a:r>
        </a:p>
      </dsp:txBody>
      <dsp:txXfrm>
        <a:off x="4707385" y="1821676"/>
        <a:ext cx="2231498" cy="2231715"/>
      </dsp:txXfrm>
    </dsp:sp>
    <dsp:sp modelId="{8272177A-9F91-4710-BE47-7A09E5E4CF6A}">
      <dsp:nvSpPr>
        <dsp:cNvPr id="0" name=""/>
        <dsp:cNvSpPr/>
      </dsp:nvSpPr>
      <dsp:spPr>
        <a:xfrm rot="2700000">
          <a:off x="694066" y="1267647"/>
          <a:ext cx="3339185" cy="3339185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CB60D-5762-481D-83BC-CF0764B2C1E6}">
      <dsp:nvSpPr>
        <dsp:cNvPr id="0" name=""/>
        <dsp:cNvSpPr/>
      </dsp:nvSpPr>
      <dsp:spPr>
        <a:xfrm>
          <a:off x="801174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Intro to Data Science</a:t>
          </a:r>
        </a:p>
      </dsp:txBody>
      <dsp:txXfrm>
        <a:off x="1247909" y="1821676"/>
        <a:ext cx="2231498" cy="2231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AE73-953D-4B9B-8DAA-9D0B7A293630}" type="datetimeFigureOut">
              <a:rPr lang="en-US" smtClean="0"/>
              <a:t>2/12/2021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D938E-48B3-47C4-8F0E-A3844FED9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4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byexample.org/python-functions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training-course/2012/09/week-1-python-libraries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byexample.org/python-functions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datasci.com/tutorials/python-pandas-tutorial-complete-introduction-for-beginner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byexample.org/python-functions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byexample.org/python-functions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byexample.org/python-functions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3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47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0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08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71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12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6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3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Python is the "most powerful language you can still read".</a:t>
            </a:r>
            <a:br>
              <a:rPr lang="en-US" sz="1200" dirty="0"/>
            </a:br>
            <a:r>
              <a:rPr lang="en-US" sz="1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- Paul Dubois</a:t>
            </a:r>
            <a:endParaRPr lang="en-US" sz="1200" dirty="0"/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49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80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8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83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26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7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3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6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52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1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https://www.learnbyexample.org/python-functions/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59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http://swcarpentry.github.io/training-course/2012/09/week-1-python-libraries/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30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https://www.learnbyexample.org/python-functions/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21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https://www.learndatasci.com/tutorials/python-pandas-tutorial-complete-introduction-for-beginners/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94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https://www.learnbyexample.org/python-functions/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52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https://www.learnbyexample.org/python-functions/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27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https://www.learnbyexample.org/python-functions/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94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46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63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0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3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59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764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61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3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90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7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80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13/02/2021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447C73-AEF6-4C1D-8D98-EE37ACFF86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1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F841EF-D410-4D8D-BB75-4E426CB519C4}"/>
              </a:ext>
            </a:extLst>
          </p:cNvPr>
          <p:cNvSpPr/>
          <p:nvPr userDrawn="1"/>
        </p:nvSpPr>
        <p:spPr>
          <a:xfrm>
            <a:off x="0" y="0"/>
            <a:ext cx="345112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0F383B-A350-46B8-AF3E-D1298BE86476}"/>
              </a:ext>
            </a:extLst>
          </p:cNvPr>
          <p:cNvSpPr/>
          <p:nvPr userDrawn="1"/>
        </p:nvSpPr>
        <p:spPr>
          <a:xfrm>
            <a:off x="3451123" y="0"/>
            <a:ext cx="87408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2353D-CE4A-42DD-AFEB-8308517CF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1F8A5-D13C-4D81-857E-55B03E84FAE4}"/>
              </a:ext>
            </a:extLst>
          </p:cNvPr>
          <p:cNvGrpSpPr/>
          <p:nvPr userDrawn="1"/>
        </p:nvGrpSpPr>
        <p:grpSpPr>
          <a:xfrm>
            <a:off x="9022043" y="6402301"/>
            <a:ext cx="2681102" cy="362253"/>
            <a:chOff x="9022043" y="6402301"/>
            <a:chExt cx="2681102" cy="3622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DF3BC-C99C-47EC-AD26-90A0C03E02E2}"/>
                </a:ext>
              </a:extLst>
            </p:cNvPr>
            <p:cNvSpPr txBox="1"/>
            <p:nvPr userDrawn="1"/>
          </p:nvSpPr>
          <p:spPr>
            <a:xfrm>
              <a:off x="10569388" y="6426000"/>
              <a:ext cx="1130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132B47-C7AF-4EDB-A153-6940533AB391}"/>
                </a:ext>
              </a:extLst>
            </p:cNvPr>
            <p:cNvSpPr txBox="1"/>
            <p:nvPr userDrawn="1"/>
          </p:nvSpPr>
          <p:spPr>
            <a:xfrm>
              <a:off x="9022043" y="6402301"/>
              <a:ext cx="2681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065C623C-7252-4505-B07B-67166F5ECA22}" type="datetime2">
                <a:rPr lang="id-ID" sz="1600" smtClean="0">
                  <a:solidFill>
                    <a:schemeClr val="bg1">
                      <a:lumMod val="50000"/>
                    </a:schemeClr>
                  </a:solidFill>
                </a:rPr>
                <a:t>Sabtu, 13 Februari 2021</a:t>
              </a:fld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C5542E-330D-4EB8-BF87-B833B0D1903E}"/>
              </a:ext>
            </a:extLst>
          </p:cNvPr>
          <p:cNvSpPr txBox="1"/>
          <p:nvPr userDrawn="1"/>
        </p:nvSpPr>
        <p:spPr>
          <a:xfrm>
            <a:off x="10569388" y="6426000"/>
            <a:ext cx="11308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8ED42-327F-4C91-A7C7-6F4B4AFA3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55"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49358-E1FF-43DB-A942-0C7E6D656067}"/>
              </a:ext>
            </a:extLst>
          </p:cNvPr>
          <p:cNvSpPr txBox="1"/>
          <p:nvPr userDrawn="1"/>
        </p:nvSpPr>
        <p:spPr>
          <a:xfrm>
            <a:off x="9022043" y="6402301"/>
            <a:ext cx="2681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65C623C-7252-4505-B07B-67166F5ECA22}" type="datetime2">
              <a:rPr lang="id-ID" sz="1600" smtClean="0">
                <a:solidFill>
                  <a:schemeClr val="bg1">
                    <a:lumMod val="50000"/>
                  </a:schemeClr>
                </a:solidFill>
              </a:rPr>
              <a:t>Sabtu, 13 Februari 2021</a:t>
            </a:fld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:a16="http://schemas.microsoft.com/office/drawing/2014/main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0" y="6492870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2" y="6492869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2" y="6542796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2" y="6558098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-2" y="6561135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0" y="6561134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0" y="6597998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0" y="6613300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12/02/2021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6" r:id="rId7"/>
    <p:sldLayoutId id="2147483661" r:id="rId8"/>
    <p:sldLayoutId id="2147483663" r:id="rId9"/>
    <p:sldLayoutId id="2147483662" r:id="rId10"/>
    <p:sldLayoutId id="2147483667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python-graph-galler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280" y="3087520"/>
            <a:ext cx="8714942" cy="1161327"/>
          </a:xfrm>
        </p:spPr>
        <p:txBody>
          <a:bodyPr>
            <a:noAutofit/>
          </a:bodyPr>
          <a:lstStyle/>
          <a:p>
            <a:pPr algn="r"/>
            <a:r>
              <a:rPr lang="en-US" sz="40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Pengantar</a:t>
            </a:r>
            <a:r>
              <a:rPr lang="en-US" sz="40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 Geospatial Data Science dan Artificial Intelligence</a:t>
            </a:r>
            <a:endParaRPr lang="id-ID" sz="3200" b="1" dirty="0">
              <a:solidFill>
                <a:srgbClr val="014A73"/>
              </a:solidFill>
              <a:latin typeface="Candara" panose="020E0502030303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3221" y="4403592"/>
            <a:ext cx="9144000" cy="607106"/>
          </a:xfrm>
        </p:spPr>
        <p:txBody>
          <a:bodyPr/>
          <a:lstStyle/>
          <a:p>
            <a:pPr algn="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Dany Laksono</a:t>
            </a:r>
            <a:endParaRPr 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9FCC33-D5AC-423D-98EA-285F9ED55AB0}"/>
              </a:ext>
            </a:extLst>
          </p:cNvPr>
          <p:cNvSpPr txBox="1">
            <a:spLocks/>
          </p:cNvSpPr>
          <p:nvPr/>
        </p:nvSpPr>
        <p:spPr>
          <a:xfrm>
            <a:off x="9788577" y="355238"/>
            <a:ext cx="2163580" cy="60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ED433DA-ED52-43E9-B286-187461246E0E}" type="datetime4">
              <a:rPr lang="en-US" sz="1800" smtClean="0">
                <a:latin typeface="+mj-lt"/>
                <a:cs typeface="Segoe UI Light" panose="020B0502040204020203" pitchFamily="34" charset="0"/>
              </a:rPr>
              <a:t>February 12, 2021</a:t>
            </a:fld>
            <a:endParaRPr lang="id-ID" sz="18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7DC13B-584E-478A-92EB-FAFDF3AA8E42}"/>
              </a:ext>
            </a:extLst>
          </p:cNvPr>
          <p:cNvSpPr txBox="1">
            <a:spLocks/>
          </p:cNvSpPr>
          <p:nvPr/>
        </p:nvSpPr>
        <p:spPr>
          <a:xfrm>
            <a:off x="5396121" y="2471100"/>
            <a:ext cx="6321100" cy="42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B050"/>
                </a:solidFill>
                <a:latin typeface="+mj-lt"/>
                <a:cs typeface="Segoe UI Light" panose="020B0502040204020203" pitchFamily="34" charset="0"/>
              </a:rPr>
              <a:t>Geospatial Data Science Crash Course</a:t>
            </a:r>
            <a:endParaRPr lang="id-ID" b="1" dirty="0">
              <a:solidFill>
                <a:srgbClr val="00B050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EDA4DB0-D3D3-4ADB-A468-3D2D15688567}"/>
              </a:ext>
            </a:extLst>
          </p:cNvPr>
          <p:cNvSpPr txBox="1">
            <a:spLocks/>
          </p:cNvSpPr>
          <p:nvPr/>
        </p:nvSpPr>
        <p:spPr>
          <a:xfrm>
            <a:off x="2428407" y="5760719"/>
            <a:ext cx="9288815" cy="444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Departemen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 Teknik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Geodesi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 UGM </a:t>
            </a:r>
            <a:endParaRPr lang="id-ID" b="1" dirty="0">
              <a:solidFill>
                <a:schemeClr val="accent5">
                  <a:lumMod val="75000"/>
                </a:schemeClr>
              </a:solidFill>
              <a:latin typeface="Gama-Sans" panose="00000500000000000000" pitchFamily="50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F95293-A8A3-4D99-82E7-50BA98D896DF}"/>
              </a:ext>
            </a:extLst>
          </p:cNvPr>
          <p:cNvSpPr/>
          <p:nvPr/>
        </p:nvSpPr>
        <p:spPr>
          <a:xfrm>
            <a:off x="0" y="5444197"/>
            <a:ext cx="12192000" cy="1413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D5F77-1B43-4388-8A14-14513F3A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" y="814760"/>
            <a:ext cx="7411434" cy="5771654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89609860-85FA-486E-9768-C3A57491315F}"/>
              </a:ext>
            </a:extLst>
          </p:cNvPr>
          <p:cNvSpPr txBox="1"/>
          <p:nvPr/>
        </p:nvSpPr>
        <p:spPr>
          <a:xfrm>
            <a:off x="8298819" y="1806039"/>
            <a:ext cx="316054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What’s with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B6D27CB-9738-41E9-B672-04495DE42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8B879D-8FAB-4E05-9234-FF8436C93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F95293-A8A3-4D99-82E7-50BA98D896DF}"/>
              </a:ext>
            </a:extLst>
          </p:cNvPr>
          <p:cNvSpPr/>
          <p:nvPr/>
        </p:nvSpPr>
        <p:spPr>
          <a:xfrm>
            <a:off x="0" y="5444197"/>
            <a:ext cx="12192000" cy="1413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89609860-85FA-486E-9768-C3A57491315F}"/>
              </a:ext>
            </a:extLst>
          </p:cNvPr>
          <p:cNvSpPr txBox="1"/>
          <p:nvPr/>
        </p:nvSpPr>
        <p:spPr>
          <a:xfrm>
            <a:off x="8298819" y="1806039"/>
            <a:ext cx="316054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What’s with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851343F-F584-4213-BE62-3ABE13AC6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3C3DD-DA49-4731-BD65-C80AF53A0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062"/>
            <a:ext cx="12192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5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E3F144-5E82-4DB6-9309-145FDE4D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014" y="265557"/>
            <a:ext cx="8905364" cy="65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7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878477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 dan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Artificial Intelligence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95C93D7-5C5A-4B1E-B7F8-39BD1F14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90" y="1107447"/>
            <a:ext cx="7854310" cy="55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D1260-A3FA-45B8-9EAE-B358B1133E55}"/>
              </a:ext>
            </a:extLst>
          </p:cNvPr>
          <p:cNvSpPr txBox="1"/>
          <p:nvPr/>
        </p:nvSpPr>
        <p:spPr>
          <a:xfrm>
            <a:off x="571001" y="2154149"/>
            <a:ext cx="353919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Data Science utilized AI to gain </a:t>
            </a:r>
            <a:r>
              <a:rPr lang="en-US" sz="4000" b="1" dirty="0">
                <a:latin typeface="+mj-lt"/>
              </a:rPr>
              <a:t>insights </a:t>
            </a:r>
            <a:r>
              <a:rPr lang="en-US" sz="4000" dirty="0">
                <a:latin typeface="+mj-lt"/>
              </a:rPr>
              <a:t>from the </a:t>
            </a:r>
            <a:r>
              <a:rPr lang="en-US" sz="4000" i="1" dirty="0">
                <a:latin typeface="+mj-lt"/>
              </a:rPr>
              <a:t>messy data input</a:t>
            </a:r>
          </a:p>
        </p:txBody>
      </p:sp>
    </p:spTree>
    <p:extLst>
      <p:ext uri="{BB962C8B-B14F-4D97-AF65-F5344CB8AC3E}">
        <p14:creationId xmlns:p14="http://schemas.microsoft.com/office/powerpoint/2010/main" val="62172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EC8C036-E71C-4F15-937A-EE5E64930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97" y="1733146"/>
            <a:ext cx="11362006" cy="47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5312B86D-5F1A-4253-AE1C-461046927EB6}"/>
              </a:ext>
            </a:extLst>
          </p:cNvPr>
          <p:cNvSpPr txBox="1"/>
          <p:nvPr/>
        </p:nvSpPr>
        <p:spPr>
          <a:xfrm>
            <a:off x="1856011" y="774037"/>
            <a:ext cx="878477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 dan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Artificial Intelligence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835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5638933" y="542257"/>
            <a:ext cx="499754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(Geospatial)</a:t>
            </a:r>
          </a:p>
          <a:p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FD50B-CD18-4245-874E-56A234F20C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202" y="382694"/>
            <a:ext cx="5933049" cy="5933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60194-62FB-4EEA-B0C8-8DB349602996}"/>
              </a:ext>
            </a:extLst>
          </p:cNvPr>
          <p:cNvSpPr txBox="1"/>
          <p:nvPr/>
        </p:nvSpPr>
        <p:spPr>
          <a:xfrm>
            <a:off x="5420751" y="2813447"/>
            <a:ext cx="59330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Can you think of any </a:t>
            </a:r>
            <a:r>
              <a:rPr lang="en-US" sz="4000" b="1" dirty="0">
                <a:latin typeface="+mj-lt"/>
              </a:rPr>
              <a:t>Geospatial-related</a:t>
            </a:r>
            <a:r>
              <a:rPr lang="en-US" sz="4000" dirty="0">
                <a:latin typeface="+mj-lt"/>
              </a:rPr>
              <a:t> Artificial Intelligence and Data science Applications?</a:t>
            </a:r>
          </a:p>
        </p:txBody>
      </p:sp>
    </p:spTree>
    <p:extLst>
      <p:ext uri="{BB962C8B-B14F-4D97-AF65-F5344CB8AC3E}">
        <p14:creationId xmlns:p14="http://schemas.microsoft.com/office/powerpoint/2010/main" val="209573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023901" y="61441"/>
            <a:ext cx="83293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(Geospatial)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60194-62FB-4EEA-B0C8-8DB349602996}"/>
              </a:ext>
            </a:extLst>
          </p:cNvPr>
          <p:cNvSpPr txBox="1"/>
          <p:nvPr/>
        </p:nvSpPr>
        <p:spPr>
          <a:xfrm>
            <a:off x="5533293" y="2097878"/>
            <a:ext cx="59330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Can you think of any Geospatial-related Artificial Intelligence and Data science Applications?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C2EE494-749C-48D0-A51F-E153B58BE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2855E-4582-4F1E-A300-B28B4CA70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7725"/>
            <a:ext cx="121920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4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93DE4-35E5-4F79-A306-B0FF52FD5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40" y="374189"/>
            <a:ext cx="10780541" cy="64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47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1D1D507-7C5F-452D-BCC1-078F806E49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5D632-39C3-40A5-95D4-50D33F790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" y="0"/>
            <a:ext cx="12074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8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D29B532-3178-4396-B317-FB1A3FE764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B1BEBB-9BDB-4108-AFCE-636F70A6D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025"/>
            <a:ext cx="12192000" cy="5895975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3D01931-5451-43FE-91C9-5415AC1E16BB}"/>
              </a:ext>
            </a:extLst>
          </p:cNvPr>
          <p:cNvSpPr txBox="1"/>
          <p:nvPr/>
        </p:nvSpPr>
        <p:spPr>
          <a:xfrm>
            <a:off x="3023901" y="61441"/>
            <a:ext cx="83293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(Geospatial)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75799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EC0EF6A-0F26-45D0-8C72-AD522DA50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40680" y="752327"/>
            <a:ext cx="6446519" cy="60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008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Pengantar Geospatial Data Science dan Artificial Intelligence</a:t>
            </a:r>
            <a:endParaRPr lang="en-US" altLang="id-ID" sz="3200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50" y="2166376"/>
            <a:ext cx="10960099" cy="41290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Science dan Artificial Intelligence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Geospatial Data Science</a:t>
            </a:r>
          </a:p>
          <a:p>
            <a:pPr>
              <a:lnSpc>
                <a:spcPct val="150000"/>
              </a:lnSpc>
            </a:pP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Pengantar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Pemrograman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Python</a:t>
            </a:r>
          </a:p>
          <a:p>
            <a:pPr>
              <a:lnSpc>
                <a:spcPct val="150000"/>
              </a:lnSpc>
            </a:pP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Jupyter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Notebook dan Google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Colab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Mengenal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modul-modul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Python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untuk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Data Science</a:t>
            </a:r>
          </a:p>
          <a:p>
            <a:pPr>
              <a:lnSpc>
                <a:spcPct val="150000"/>
              </a:lnSpc>
            </a:pP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856851" y="772318"/>
            <a:ext cx="2977097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(Geospatial)</a:t>
            </a:r>
          </a:p>
          <a:p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99604-DF04-41D7-823F-A9D8CFA6F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87" y="782112"/>
            <a:ext cx="5891113" cy="559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CC07E-16E8-4E39-8E24-D7A354ED3BC1}"/>
              </a:ext>
            </a:extLst>
          </p:cNvPr>
          <p:cNvSpPr txBox="1"/>
          <p:nvPr/>
        </p:nvSpPr>
        <p:spPr>
          <a:xfrm>
            <a:off x="6702107" y="2546252"/>
            <a:ext cx="49778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Artificial Intelligence dan Data Science </a:t>
            </a:r>
            <a:r>
              <a:rPr lang="en-US" sz="3200" dirty="0" err="1">
                <a:latin typeface="+mj-lt"/>
              </a:rPr>
              <a:t>adalah</a:t>
            </a:r>
            <a:r>
              <a:rPr lang="en-US" sz="3200" dirty="0">
                <a:latin typeface="+mj-lt"/>
              </a:rPr>
              <a:t> </a:t>
            </a:r>
            <a:r>
              <a:rPr lang="en-US" sz="3200" i="1" dirty="0">
                <a:latin typeface="+mj-lt"/>
              </a:rPr>
              <a:t>Normal </a:t>
            </a:r>
            <a:r>
              <a:rPr lang="en-US" sz="3200" i="1" dirty="0" err="1">
                <a:latin typeface="+mj-lt"/>
              </a:rPr>
              <a:t>Baru</a:t>
            </a:r>
            <a:r>
              <a:rPr lang="en-US" sz="3200" i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untuk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bidang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Geospasial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meskipun</a:t>
            </a:r>
            <a:r>
              <a:rPr lang="en-US" sz="3200" dirty="0">
                <a:latin typeface="+mj-lt"/>
              </a:rPr>
              <a:t> Big Data, </a:t>
            </a:r>
            <a:r>
              <a:rPr lang="en-US" sz="3200" dirty="0" err="1">
                <a:latin typeface="+mj-lt"/>
              </a:rPr>
              <a:t>Statistik</a:t>
            </a:r>
            <a:r>
              <a:rPr lang="en-US" sz="3200" dirty="0">
                <a:latin typeface="+mj-lt"/>
              </a:rPr>
              <a:t> dan Machine Learning </a:t>
            </a:r>
            <a:r>
              <a:rPr lang="en-US" sz="3200" b="1" dirty="0" err="1">
                <a:latin typeface="+mj-lt"/>
              </a:rPr>
              <a:t>sudah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digunakan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sejak</a:t>
            </a:r>
            <a:r>
              <a:rPr lang="en-US" sz="3200" b="1" dirty="0">
                <a:latin typeface="+mj-lt"/>
              </a:rPr>
              <a:t> lama pada </a:t>
            </a:r>
            <a:r>
              <a:rPr lang="en-US" sz="3200" b="1" dirty="0" err="1">
                <a:latin typeface="+mj-lt"/>
              </a:rPr>
              <a:t>bidang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ini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915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294637" y="492294"/>
            <a:ext cx="529792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Workflow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7E2E10C-EAD9-4541-963C-BC96967B9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3"/>
          <a:stretch/>
        </p:blipFill>
        <p:spPr bwMode="auto">
          <a:xfrm>
            <a:off x="592207" y="1449777"/>
            <a:ext cx="11007585" cy="491592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40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ign in front of a building&#10;&#10;Description automatically generated">
            <a:extLst>
              <a:ext uri="{FF2B5EF4-FFF2-40B4-BE49-F238E27FC236}">
                <a16:creationId xmlns:a16="http://schemas.microsoft.com/office/drawing/2014/main" id="{88D88B94-0624-4710-B58E-E54CD2EAB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63EE809-5864-4F0A-B90B-D522D9BFFFC0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d-ID" sz="4800" b="1" dirty="0" err="1">
                <a:latin typeface="+mj-lt"/>
                <a:ea typeface="+mj-ea"/>
                <a:cs typeface="+mj-cs"/>
                <a:sym typeface="+mn-ea"/>
              </a:rPr>
              <a:t>Mengapa</a:t>
            </a: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 Python?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15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7C1831-07BD-471C-8F9B-12FF742A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041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DD0277-026B-4D94-8067-09E4A2D8BB2E}"/>
              </a:ext>
            </a:extLst>
          </p:cNvPr>
          <p:cNvSpPr txBox="1"/>
          <p:nvPr/>
        </p:nvSpPr>
        <p:spPr>
          <a:xfrm>
            <a:off x="6376159" y="2258984"/>
            <a:ext cx="54723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“Python is an excellent choice for most people to learn the basics of code, </a:t>
            </a:r>
            <a:r>
              <a:rPr lang="en-US" sz="2400" b="1" i="1" dirty="0">
                <a:latin typeface="+mj-lt"/>
              </a:rPr>
              <a:t>in the same way that everyone learns how to read and write</a:t>
            </a:r>
            <a:r>
              <a:rPr lang="en-US" sz="2400" i="1" dirty="0">
                <a:latin typeface="+mj-lt"/>
              </a:rPr>
              <a:t>. But the real beauty of Python is that it is also a language that can scale to large and complex software projects.”</a:t>
            </a:r>
          </a:p>
          <a:p>
            <a:pPr algn="r"/>
            <a:r>
              <a:rPr lang="en-US" sz="2400" i="1" dirty="0">
                <a:latin typeface="+mj-lt"/>
              </a:rPr>
              <a:t>-Tom Hatch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9BB15AB6-20DA-4922-9D95-9A7FC5159EA6}"/>
              </a:ext>
            </a:extLst>
          </p:cNvPr>
          <p:cNvSpPr txBox="1"/>
          <p:nvPr/>
        </p:nvSpPr>
        <p:spPr>
          <a:xfrm>
            <a:off x="7738070" y="399561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2377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97E22-10D3-457B-B590-71C3137E251A}"/>
              </a:ext>
            </a:extLst>
          </p:cNvPr>
          <p:cNvSpPr txBox="1"/>
          <p:nvPr/>
        </p:nvSpPr>
        <p:spPr>
          <a:xfrm>
            <a:off x="6096000" y="369172"/>
            <a:ext cx="5936608" cy="648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Beautiful styling </a:t>
            </a:r>
            <a:br>
              <a:rPr lang="en-US" sz="2800" dirty="0"/>
            </a:br>
            <a:r>
              <a:rPr lang="en-US" sz="2800" dirty="0"/>
              <a:t>(`</a:t>
            </a:r>
            <a:r>
              <a:rPr lang="en-US" sz="2800" dirty="0">
                <a:latin typeface="Consolas" panose="020B0609020204030204" pitchFamily="49" charset="0"/>
              </a:rPr>
              <a:t>import this`</a:t>
            </a:r>
            <a:r>
              <a:rPr lang="en-US" sz="2800" dirty="0"/>
              <a:t>);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Visually appealing (block through indentation);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Modular (209 </a:t>
            </a:r>
            <a:r>
              <a:rPr lang="en-US" sz="2800" dirty="0" err="1"/>
              <a:t>ribu</a:t>
            </a:r>
            <a:r>
              <a:rPr lang="en-US" sz="2800" dirty="0"/>
              <a:t> </a:t>
            </a:r>
            <a:r>
              <a:rPr lang="en-US" sz="2800" dirty="0" err="1"/>
              <a:t>modul</a:t>
            </a:r>
            <a:r>
              <a:rPr lang="en-US" sz="2800" dirty="0"/>
              <a:t> ++);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Capable of handling large and unstructured data easily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Easy for beginner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/>
              <a:t>Complete documentation, </a:t>
            </a:r>
            <a:r>
              <a:rPr lang="en-US" sz="2800" dirty="0" err="1"/>
              <a:t>mudah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otodidak</a:t>
            </a:r>
            <a:endParaRPr 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0D17490-C055-41D6-9B5D-DEFD40BD4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1"/>
          <a:stretch/>
        </p:blipFill>
        <p:spPr bwMode="auto">
          <a:xfrm>
            <a:off x="343509" y="1561562"/>
            <a:ext cx="5534513" cy="43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0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E0083-48A2-41AB-8793-BA60E2047174}"/>
              </a:ext>
            </a:extLst>
          </p:cNvPr>
          <p:cNvSpPr txBox="1"/>
          <p:nvPr/>
        </p:nvSpPr>
        <p:spPr>
          <a:xfrm>
            <a:off x="604766" y="1350779"/>
            <a:ext cx="9903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+mj-lt"/>
              </a:rPr>
              <a:t>Contoh</a:t>
            </a:r>
            <a:r>
              <a:rPr lang="en-US" sz="2800" b="1" dirty="0">
                <a:latin typeface="+mj-lt"/>
              </a:rPr>
              <a:t>:</a:t>
            </a:r>
          </a:p>
          <a:p>
            <a:r>
              <a:rPr lang="en-US" sz="2800" dirty="0">
                <a:latin typeface="+mj-lt"/>
              </a:rPr>
              <a:t>    </a:t>
            </a:r>
            <a:r>
              <a:rPr lang="en-US" sz="2800" dirty="0" err="1">
                <a:latin typeface="+mj-lt"/>
              </a:rPr>
              <a:t>Buat</a:t>
            </a:r>
            <a:r>
              <a:rPr lang="en-US" sz="2800" dirty="0">
                <a:latin typeface="+mj-lt"/>
              </a:rPr>
              <a:t> program </a:t>
            </a:r>
            <a:r>
              <a:rPr lang="en-US" sz="2800" dirty="0" err="1">
                <a:latin typeface="+mj-lt"/>
              </a:rPr>
              <a:t>untuk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mencari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bilangan</a:t>
            </a:r>
            <a:r>
              <a:rPr lang="en-US" sz="2800" dirty="0">
                <a:latin typeface="+mj-lt"/>
              </a:rPr>
              <a:t> Fibonacci </a:t>
            </a:r>
            <a:r>
              <a:rPr lang="en-US" sz="2800" dirty="0" err="1">
                <a:latin typeface="+mj-lt"/>
              </a:rPr>
              <a:t>ke</a:t>
            </a:r>
            <a:r>
              <a:rPr lang="en-US" sz="2800" dirty="0">
                <a:latin typeface="+mj-lt"/>
              </a:rPr>
              <a:t> 10.000</a:t>
            </a:r>
          </a:p>
        </p:txBody>
      </p:sp>
      <p:pic>
        <p:nvPicPr>
          <p:cNvPr id="3" name="mana sempat">
            <a:hlinkClick r:id="" action="ppaction://media"/>
            <a:extLst>
              <a:ext uri="{FF2B5EF4-FFF2-40B4-BE49-F238E27FC236}">
                <a16:creationId xmlns:a16="http://schemas.microsoft.com/office/drawing/2014/main" id="{80BB84CA-BF2F-4CA8-B2FF-2D83E8929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1177" y="2654465"/>
            <a:ext cx="6750756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E0083-48A2-41AB-8793-BA60E2047174}"/>
              </a:ext>
            </a:extLst>
          </p:cNvPr>
          <p:cNvSpPr txBox="1"/>
          <p:nvPr/>
        </p:nvSpPr>
        <p:spPr>
          <a:xfrm>
            <a:off x="604766" y="1350779"/>
            <a:ext cx="99035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+mj-lt"/>
              </a:rPr>
              <a:t>Contoh</a:t>
            </a:r>
            <a:r>
              <a:rPr lang="en-US" sz="2800" b="1" dirty="0">
                <a:latin typeface="+mj-lt"/>
              </a:rPr>
              <a:t>:</a:t>
            </a:r>
          </a:p>
          <a:p>
            <a:r>
              <a:rPr lang="en-US" sz="2800" dirty="0">
                <a:latin typeface="+mj-lt"/>
              </a:rPr>
              <a:t>    </a:t>
            </a:r>
            <a:r>
              <a:rPr lang="en-US" sz="2800" dirty="0" err="1">
                <a:latin typeface="+mj-lt"/>
              </a:rPr>
              <a:t>Buat</a:t>
            </a:r>
            <a:r>
              <a:rPr lang="en-US" sz="2800" dirty="0">
                <a:latin typeface="+mj-lt"/>
              </a:rPr>
              <a:t> program </a:t>
            </a:r>
            <a:r>
              <a:rPr lang="en-US" sz="2800" dirty="0" err="1">
                <a:latin typeface="+mj-lt"/>
              </a:rPr>
              <a:t>untuk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mencari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Bilangan</a:t>
            </a:r>
            <a:r>
              <a:rPr lang="en-US" sz="2800" i="1" dirty="0">
                <a:latin typeface="+mj-lt"/>
              </a:rPr>
              <a:t> Fibonacci </a:t>
            </a:r>
            <a:r>
              <a:rPr lang="en-US" sz="2800" dirty="0" err="1">
                <a:latin typeface="+mj-lt"/>
              </a:rPr>
              <a:t>ke</a:t>
            </a:r>
            <a:r>
              <a:rPr lang="en-US" sz="2800" dirty="0">
                <a:latin typeface="+mj-lt"/>
              </a:rPr>
              <a:t> 10.000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FFCDA-02E3-4309-ABDB-4FB7975006E9}"/>
              </a:ext>
            </a:extLst>
          </p:cNvPr>
          <p:cNvSpPr txBox="1"/>
          <p:nvPr/>
        </p:nvSpPr>
        <p:spPr>
          <a:xfrm>
            <a:off x="1770743" y="2622854"/>
            <a:ext cx="2191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Pythonic way:</a:t>
            </a:r>
            <a:endParaRPr lang="en-US" sz="2400" b="1" dirty="0"/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" y="3773482"/>
            <a:ext cx="1605802" cy="1636486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2E3A6B3-AF36-4DBC-8801-96A0CBFF3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917622"/>
              </p:ext>
            </p:extLst>
          </p:nvPr>
        </p:nvGraphicFramePr>
        <p:xfrm>
          <a:off x="1804167" y="3128667"/>
          <a:ext cx="10222892" cy="249841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68472">
                  <a:extLst>
                    <a:ext uri="{9D8B030D-6E8A-4147-A177-3AD203B41FA5}">
                      <a16:colId xmlns:a16="http://schemas.microsoft.com/office/drawing/2014/main" val="2178056794"/>
                    </a:ext>
                  </a:extLst>
                </a:gridCol>
                <a:gridCol w="4022857">
                  <a:extLst>
                    <a:ext uri="{9D8B030D-6E8A-4147-A177-3AD203B41FA5}">
                      <a16:colId xmlns:a16="http://schemas.microsoft.com/office/drawing/2014/main" val="3792388207"/>
                    </a:ext>
                  </a:extLst>
                </a:gridCol>
                <a:gridCol w="5631563">
                  <a:extLst>
                    <a:ext uri="{9D8B030D-6E8A-4147-A177-3AD203B41FA5}">
                      <a16:colId xmlns:a16="http://schemas.microsoft.com/office/drawing/2014/main" val="3159736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20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=[</a:t>
                      </a:r>
                      <a:r>
                        <a:rPr lang="en-US" sz="20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20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]*</a:t>
                      </a:r>
                      <a:r>
                        <a:rPr lang="en-US" sz="20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10005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#inisialisasi array 0 </a:t>
                      </a:r>
                      <a:r>
                        <a:rPr lang="en-US" sz="1600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sebanyak</a:t>
                      </a:r>
                      <a:r>
                        <a:rPr lang="en-US" sz="16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 10005; x[0]=0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88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20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US" sz="20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0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</a:rPr>
                        <a:t>]=</a:t>
                      </a:r>
                      <a:r>
                        <a:rPr lang="en-US" sz="20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</a:rPr>
                        <a:t>#x[1]=1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135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 j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 range(</a:t>
                      </a:r>
                      <a:r>
                        <a:rPr lang="en-US" sz="2000" kern="12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2,10001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):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27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  x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j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=x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j-1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+x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j-2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#Fibonacci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820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x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2000" kern="1200" dirty="0">
                          <a:solidFill>
                            <a:srgbClr val="006666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10000</a:t>
                      </a:r>
                      <a:r>
                        <a:rPr lang="en-US" sz="2000" kern="1200" dirty="0">
                          <a:solidFill>
                            <a:srgbClr val="6666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#isi array </a:t>
                      </a:r>
                      <a:r>
                        <a:rPr lang="en-US" sz="2000" kern="1200" dirty="0" err="1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2000" kern="1200" dirty="0">
                          <a:solidFill>
                            <a:srgbClr val="88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10.000</a:t>
                      </a:r>
                      <a:endParaRPr lang="en-US" sz="20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259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2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6914072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Beberapa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Karakteristik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E0083-48A2-41AB-8793-BA60E2047174}"/>
              </a:ext>
            </a:extLst>
          </p:cNvPr>
          <p:cNvSpPr txBox="1"/>
          <p:nvPr/>
        </p:nvSpPr>
        <p:spPr>
          <a:xfrm>
            <a:off x="3705540" y="1482908"/>
            <a:ext cx="5365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Interpreted Language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55" y="2862943"/>
            <a:ext cx="2839516" cy="2893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06402-1EC9-4C1C-B413-E9592CC8232D}"/>
              </a:ext>
            </a:extLst>
          </p:cNvPr>
          <p:cNvSpPr txBox="1"/>
          <p:nvPr/>
        </p:nvSpPr>
        <p:spPr>
          <a:xfrm>
            <a:off x="1436921" y="2377117"/>
            <a:ext cx="335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Built-in &amp; Third-party Libraries</a:t>
            </a:r>
            <a:endParaRPr lang="en-US" sz="36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0078F-6315-4201-B759-D687D3B8592C}"/>
              </a:ext>
            </a:extLst>
          </p:cNvPr>
          <p:cNvSpPr txBox="1"/>
          <p:nvPr/>
        </p:nvSpPr>
        <p:spPr>
          <a:xfrm>
            <a:off x="7017657" y="5490553"/>
            <a:ext cx="335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Wrappers. Lot’s of wrappers</a:t>
            </a:r>
            <a:endParaRPr lang="en-US" sz="3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AD24-5FF7-49D2-90E1-782064397BCD}"/>
              </a:ext>
            </a:extLst>
          </p:cNvPr>
          <p:cNvSpPr txBox="1"/>
          <p:nvPr/>
        </p:nvSpPr>
        <p:spPr>
          <a:xfrm>
            <a:off x="7697407" y="2407894"/>
            <a:ext cx="335763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Glue language</a:t>
            </a:r>
          </a:p>
          <a:p>
            <a:pPr algn="ctr"/>
            <a:r>
              <a:rPr lang="en-US" sz="3200" dirty="0">
                <a:latin typeface="+mj-lt"/>
              </a:rPr>
              <a:t>(i.e. APIs for APIs)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AEF51-3614-453B-9886-364AC23A912F}"/>
              </a:ext>
            </a:extLst>
          </p:cNvPr>
          <p:cNvSpPr txBox="1"/>
          <p:nvPr/>
        </p:nvSpPr>
        <p:spPr>
          <a:xfrm>
            <a:off x="1126838" y="4148489"/>
            <a:ext cx="3667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Dynamic (‘duck’) Typing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B720B-AA4F-49DC-BA5E-1A641E55CE64}"/>
              </a:ext>
            </a:extLst>
          </p:cNvPr>
          <p:cNvSpPr txBox="1"/>
          <p:nvPr/>
        </p:nvSpPr>
        <p:spPr>
          <a:xfrm>
            <a:off x="2038816" y="5756717"/>
            <a:ext cx="4475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Case Sensitive</a:t>
            </a:r>
            <a:endParaRPr lang="en-US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6F1C3-E799-43AB-A60F-89AB3E95BC37}"/>
              </a:ext>
            </a:extLst>
          </p:cNvPr>
          <p:cNvSpPr txBox="1"/>
          <p:nvPr/>
        </p:nvSpPr>
        <p:spPr>
          <a:xfrm>
            <a:off x="7775263" y="3994358"/>
            <a:ext cx="33576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Blocks by Indentation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501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4110421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Mengapa </a:t>
            </a:r>
            <a:r>
              <a:rPr lang="en-US" altLang="id-ID" sz="4000" b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r>
              <a:rPr lang="en-US" altLang="id-ID" sz="4000" b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9B648-F32A-44FD-BA5F-904743F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30957" cy="6858000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5C31E843-63D4-4066-8632-AB96EA808029}"/>
              </a:ext>
            </a:extLst>
          </p:cNvPr>
          <p:cNvSpPr txBox="1"/>
          <p:nvPr/>
        </p:nvSpPr>
        <p:spPr>
          <a:xfrm>
            <a:off x="7065521" y="2610823"/>
            <a:ext cx="4834978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Let’s start </a:t>
            </a:r>
          </a:p>
          <a:p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Pythonizing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, shall we</a:t>
            </a:r>
          </a:p>
        </p:txBody>
      </p:sp>
    </p:spTree>
    <p:extLst>
      <p:ext uri="{BB962C8B-B14F-4D97-AF65-F5344CB8AC3E}">
        <p14:creationId xmlns:p14="http://schemas.microsoft.com/office/powerpoint/2010/main" val="185640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3225563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488807"/>
            <a:ext cx="1160700" cy="118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DF0D7-0A5D-4FF0-8D34-0FCDB723C881}"/>
              </a:ext>
            </a:extLst>
          </p:cNvPr>
          <p:cNvSpPr txBox="1"/>
          <p:nvPr/>
        </p:nvSpPr>
        <p:spPr>
          <a:xfrm>
            <a:off x="7696971" y="1194533"/>
            <a:ext cx="3580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latin typeface="+mj-lt"/>
              </a:rPr>
              <a:t>Import statements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6BF30-B193-4BF5-B139-E64893A5E661}"/>
              </a:ext>
            </a:extLst>
          </p:cNvPr>
          <p:cNvSpPr txBox="1"/>
          <p:nvPr/>
        </p:nvSpPr>
        <p:spPr>
          <a:xfrm>
            <a:off x="566056" y="1486920"/>
            <a:ext cx="623205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import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numpy</a:t>
            </a:r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import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numpy</a:t>
            </a:r>
            <a:r>
              <a:rPr lang="en-US" sz="2800" dirty="0">
                <a:latin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</a:rPr>
              <a:t>os</a:t>
            </a:r>
            <a:r>
              <a:rPr lang="en-US" sz="2800" dirty="0">
                <a:latin typeface="Consolas" panose="020B0609020204030204" pitchFamily="49" charset="0"/>
              </a:rPr>
              <a:t>, sys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matplotlib </a:t>
            </a:r>
            <a:r>
              <a:rPr lang="en-US" sz="2800" b="1" dirty="0">
                <a:latin typeface="Consolas" panose="020B0609020204030204" pitchFamily="49" charset="0"/>
              </a:rPr>
              <a:t>import</a:t>
            </a:r>
            <a:r>
              <a:rPr lang="en-US" sz="2800" dirty="0">
                <a:latin typeface="Consolas" panose="020B0609020204030204" pitchFamily="49" charset="0"/>
              </a:rPr>
              <a:t> plot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matplotlib </a:t>
            </a:r>
            <a:r>
              <a:rPr lang="en-US" sz="2800" b="1" dirty="0">
                <a:latin typeface="Consolas" panose="020B0609020204030204" pitchFamily="49" charset="0"/>
              </a:rPr>
              <a:t>import</a:t>
            </a:r>
            <a:r>
              <a:rPr lang="en-US" sz="2800" dirty="0">
                <a:latin typeface="Consolas" panose="020B0609020204030204" pitchFamily="49" charset="0"/>
              </a:rPr>
              <a:t> *</a:t>
            </a:r>
          </a:p>
          <a:p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b="1" dirty="0">
                <a:latin typeface="Consolas" panose="020B0609020204030204" pitchFamily="49" charset="0"/>
              </a:rPr>
              <a:t>pip install </a:t>
            </a:r>
            <a:r>
              <a:rPr lang="en-US" sz="2800" dirty="0" err="1">
                <a:latin typeface="Consolas" panose="020B0609020204030204" pitchFamily="49" charset="0"/>
              </a:rPr>
              <a:t>geopandas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import </a:t>
            </a:r>
            <a:r>
              <a:rPr lang="en-US" sz="2800" dirty="0" err="1">
                <a:latin typeface="Consolas" panose="020B0609020204030204" pitchFamily="49" charset="0"/>
              </a:rPr>
              <a:t>geopandas</a:t>
            </a:r>
            <a:endParaRPr lang="en-US" sz="2800" dirty="0">
              <a:latin typeface="Consolas" panose="020B0609020204030204" pitchFamily="49" charset="0"/>
            </a:endParaRPr>
          </a:p>
          <a:p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0080C-CE05-446E-BA95-BCF0BF9C7701}"/>
              </a:ext>
            </a:extLst>
          </p:cNvPr>
          <p:cNvSpPr txBox="1"/>
          <p:nvPr/>
        </p:nvSpPr>
        <p:spPr>
          <a:xfrm>
            <a:off x="8045314" y="2521558"/>
            <a:ext cx="35806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j-lt"/>
              </a:rPr>
              <a:t>Built-in modules could be directly imported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dirty="0">
                <a:latin typeface="+mj-lt"/>
              </a:rPr>
              <a:t>Third-party modules needs installation first</a:t>
            </a:r>
          </a:p>
        </p:txBody>
      </p:sp>
    </p:spTree>
    <p:extLst>
      <p:ext uri="{BB962C8B-B14F-4D97-AF65-F5344CB8AC3E}">
        <p14:creationId xmlns:p14="http://schemas.microsoft.com/office/powerpoint/2010/main" val="106744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02C9B04-FCB1-4FBC-B5D2-4BCC26BF9185}"/>
              </a:ext>
            </a:extLst>
          </p:cNvPr>
          <p:cNvSpPr txBox="1"/>
          <p:nvPr/>
        </p:nvSpPr>
        <p:spPr>
          <a:xfrm>
            <a:off x="464820" y="263853"/>
            <a:ext cx="479342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Tentang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Pelatihan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Ini</a:t>
            </a:r>
            <a:endParaRPr lang="en-US" altLang="id-ID" sz="4000" b="1" dirty="0">
              <a:solidFill>
                <a:srgbClr val="00B05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C0795D-E7EB-4E01-8D93-F4B12FFCD3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4041113"/>
              </p:ext>
            </p:extLst>
          </p:nvPr>
        </p:nvGraphicFramePr>
        <p:xfrm>
          <a:off x="464820" y="719666"/>
          <a:ext cx="10958733" cy="5874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05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311495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488807"/>
            <a:ext cx="1160700" cy="118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DF0D7-0A5D-4FF0-8D34-0FCDB723C881}"/>
              </a:ext>
            </a:extLst>
          </p:cNvPr>
          <p:cNvSpPr txBox="1"/>
          <p:nvPr/>
        </p:nvSpPr>
        <p:spPr>
          <a:xfrm>
            <a:off x="7696971" y="1194533"/>
            <a:ext cx="3580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latin typeface="+mj-lt"/>
              </a:rPr>
              <a:t>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6BF30-B193-4BF5-B139-E64893A5E661}"/>
              </a:ext>
            </a:extLst>
          </p:cNvPr>
          <p:cNvSpPr txBox="1"/>
          <p:nvPr/>
        </p:nvSpPr>
        <p:spPr>
          <a:xfrm>
            <a:off x="261035" y="1477706"/>
            <a:ext cx="1119051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shapefileName</a:t>
            </a:r>
            <a:r>
              <a:rPr lang="en-US" sz="2400" dirty="0">
                <a:latin typeface="Consolas" panose="020B0609020204030204" pitchFamily="49" charset="0"/>
              </a:rPr>
              <a:t> = ‘</a:t>
            </a:r>
            <a:r>
              <a:rPr lang="en-US" sz="2400" dirty="0" err="1">
                <a:latin typeface="Consolas" panose="020B0609020204030204" pitchFamily="49" charset="0"/>
              </a:rPr>
              <a:t>batas_desa.shp</a:t>
            </a:r>
            <a:r>
              <a:rPr lang="en-US" sz="2400" dirty="0">
                <a:latin typeface="Consolas" panose="020B0609020204030204" pitchFamily="49" charset="0"/>
              </a:rPr>
              <a:t>’ </a:t>
            </a: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ShapefileName</a:t>
            </a:r>
            <a:r>
              <a:rPr lang="en-US" sz="2400" dirty="0">
                <a:latin typeface="Consolas" panose="020B0609020204030204" pitchFamily="49" charset="0"/>
              </a:rPr>
              <a:t> = ‘</a:t>
            </a:r>
            <a:r>
              <a:rPr lang="en-US" sz="2400" dirty="0" err="1">
                <a:latin typeface="Consolas" panose="020B0609020204030204" pitchFamily="49" charset="0"/>
              </a:rPr>
              <a:t>batas_merapi.shp</a:t>
            </a:r>
            <a:r>
              <a:rPr lang="en-US" sz="2400" dirty="0">
                <a:latin typeface="Consolas" panose="020B0609020204030204" pitchFamily="49" charset="0"/>
              </a:rPr>
              <a:t>’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x = 1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type of integer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x = ‘1’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# type of string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it-IT" sz="2400" dirty="0">
                <a:solidFill>
                  <a:srgbClr val="7030A0"/>
                </a:solidFill>
                <a:latin typeface="Consolas" panose="020B0609020204030204" pitchFamily="49" charset="0"/>
              </a:rPr>
              <a:t>a, b, c </a:t>
            </a:r>
            <a:r>
              <a:rPr lang="it-IT" sz="2400" dirty="0">
                <a:latin typeface="Consolas" panose="020B0609020204030204" pitchFamily="49" charset="0"/>
              </a:rPr>
              <a:t>= 5, 3.2, "Hello" 	</a:t>
            </a:r>
            <a:r>
              <a:rPr lang="it-IT" sz="2400" dirty="0">
                <a:solidFill>
                  <a:srgbClr val="C00000"/>
                </a:solidFill>
                <a:latin typeface="Consolas" panose="020B0609020204030204" pitchFamily="49" charset="0"/>
              </a:rPr>
              <a:t># Multiple variables</a:t>
            </a:r>
          </a:p>
          <a:p>
            <a:r>
              <a:rPr lang="it-IT" sz="2400" dirty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>
                <a:solidFill>
                  <a:srgbClr val="7030A0"/>
                </a:solidFill>
                <a:latin typeface="Consolas" panose="020B0609020204030204" pitchFamily="49" charset="0"/>
              </a:rPr>
              <a:t>y</a:t>
            </a:r>
            <a:r>
              <a:rPr lang="it-IT" sz="2400" dirty="0">
                <a:latin typeface="Consolas" panose="020B0609020204030204" pitchFamily="49" charset="0"/>
              </a:rPr>
              <a:t> = </a:t>
            </a:r>
            <a:r>
              <a:rPr lang="it-IT" sz="2400" dirty="0">
                <a:solidFill>
                  <a:srgbClr val="7030A0"/>
                </a:solidFill>
                <a:latin typeface="Consolas" panose="020B0609020204030204" pitchFamily="49" charset="0"/>
              </a:rPr>
              <a:t>z</a:t>
            </a:r>
            <a:r>
              <a:rPr lang="it-IT" sz="2400" dirty="0">
                <a:latin typeface="Consolas" panose="020B0609020204030204" pitchFamily="49" charset="0"/>
              </a:rPr>
              <a:t> = "isinya sama"</a:t>
            </a:r>
          </a:p>
          <a:p>
            <a:endParaRPr lang="it-IT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</a:rPr>
              <a:t> = 1 + '2'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  File "&lt;stdin&gt;", line 1, in &lt;module&gt;</a:t>
            </a:r>
          </a:p>
          <a:p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</a:rPr>
              <a:t>TypeError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: unsupported operand type(s) for +: 'int' and 'str'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0080C-CE05-446E-BA95-BCF0BF9C7701}"/>
              </a:ext>
            </a:extLst>
          </p:cNvPr>
          <p:cNvSpPr txBox="1"/>
          <p:nvPr/>
        </p:nvSpPr>
        <p:spPr>
          <a:xfrm>
            <a:off x="8045314" y="2521558"/>
            <a:ext cx="3580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j-lt"/>
              </a:rPr>
              <a:t>Case sensitive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dirty="0">
                <a:latin typeface="+mj-lt"/>
              </a:rPr>
              <a:t>Dynamic Typing</a:t>
            </a:r>
          </a:p>
        </p:txBody>
      </p:sp>
    </p:spTree>
    <p:extLst>
      <p:ext uri="{BB962C8B-B14F-4D97-AF65-F5344CB8AC3E}">
        <p14:creationId xmlns:p14="http://schemas.microsoft.com/office/powerpoint/2010/main" val="2218103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311495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488807"/>
            <a:ext cx="1160700" cy="118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DF0D7-0A5D-4FF0-8D34-0FCDB723C881}"/>
              </a:ext>
            </a:extLst>
          </p:cNvPr>
          <p:cNvSpPr txBox="1"/>
          <p:nvPr/>
        </p:nvSpPr>
        <p:spPr>
          <a:xfrm>
            <a:off x="7696971" y="1194533"/>
            <a:ext cx="3580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latin typeface="+mj-lt"/>
              </a:rPr>
              <a:t>Data 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0080C-CE05-446E-BA95-BCF0BF9C7701}"/>
              </a:ext>
            </a:extLst>
          </p:cNvPr>
          <p:cNvSpPr txBox="1"/>
          <p:nvPr/>
        </p:nvSpPr>
        <p:spPr>
          <a:xfrm>
            <a:off x="8045314" y="2521558"/>
            <a:ext cx="35806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j-lt"/>
              </a:rPr>
              <a:t>Case sensitive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dirty="0">
                <a:latin typeface="+mj-lt"/>
              </a:rPr>
              <a:t>Dynamic Typing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B31293-1DE4-422D-BA4B-B33B81C87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05360"/>
              </p:ext>
            </p:extLst>
          </p:nvPr>
        </p:nvGraphicFramePr>
        <p:xfrm>
          <a:off x="421357" y="2100130"/>
          <a:ext cx="8779041" cy="4053840"/>
        </p:xfrm>
        <a:graphic>
          <a:graphicData uri="http://schemas.openxmlformats.org/drawingml/2006/table">
            <a:tbl>
              <a:tblPr/>
              <a:tblGrid>
                <a:gridCol w="3057735">
                  <a:extLst>
                    <a:ext uri="{9D8B030D-6E8A-4147-A177-3AD203B41FA5}">
                      <a16:colId xmlns:a16="http://schemas.microsoft.com/office/drawing/2014/main" val="4006150597"/>
                    </a:ext>
                  </a:extLst>
                </a:gridCol>
                <a:gridCol w="5721306">
                  <a:extLst>
                    <a:ext uri="{9D8B030D-6E8A-4147-A177-3AD203B41FA5}">
                      <a16:colId xmlns:a16="http://schemas.microsoft.com/office/drawing/2014/main" val="3828754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Text Type: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str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698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Numeric Types: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  <a:latin typeface="Consolas" panose="020B0609020204030204" pitchFamily="49" charset="0"/>
                        </a:rPr>
                        <a:t>int, float, complex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463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Sequence Types: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list, tuple, range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399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Mapping Type: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 err="1">
                          <a:effectLst/>
                          <a:latin typeface="Consolas" panose="020B0609020204030204" pitchFamily="49" charset="0"/>
                        </a:rPr>
                        <a:t>dict</a:t>
                      </a:r>
                      <a:endParaRPr lang="en-US" sz="28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920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Set Types: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  <a:latin typeface="Consolas" panose="020B0609020204030204" pitchFamily="49" charset="0"/>
                        </a:rPr>
                        <a:t>set, frozenset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953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Boolean Type: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546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+mj-lt"/>
                        </a:rPr>
                        <a:t>Binary Types:</a:t>
                      </a:r>
                    </a:p>
                  </a:txBody>
                  <a:tcPr marL="1524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bytes, </a:t>
                      </a:r>
                      <a:r>
                        <a:rPr lang="en-US" sz="2800" dirty="0" err="1">
                          <a:effectLst/>
                          <a:latin typeface="Consolas" panose="020B0609020204030204" pitchFamily="49" charset="0"/>
                        </a:rPr>
                        <a:t>bytearray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2800" dirty="0" err="1">
                          <a:effectLst/>
                          <a:latin typeface="Consolas" panose="020B0609020204030204" pitchFamily="49" charset="0"/>
                        </a:rPr>
                        <a:t>memoryview</a:t>
                      </a:r>
                      <a:endParaRPr lang="en-US" sz="28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05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003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311495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488807"/>
            <a:ext cx="1160700" cy="118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DF0D7-0A5D-4FF0-8D34-0FCDB723C881}"/>
              </a:ext>
            </a:extLst>
          </p:cNvPr>
          <p:cNvSpPr txBox="1"/>
          <p:nvPr/>
        </p:nvSpPr>
        <p:spPr>
          <a:xfrm>
            <a:off x="7696971" y="1194533"/>
            <a:ext cx="3580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latin typeface="+mj-lt"/>
              </a:rPr>
              <a:t>Loop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0080C-CE05-446E-BA95-BCF0BF9C7701}"/>
              </a:ext>
            </a:extLst>
          </p:cNvPr>
          <p:cNvSpPr txBox="1"/>
          <p:nvPr/>
        </p:nvSpPr>
        <p:spPr>
          <a:xfrm>
            <a:off x="7982857" y="1912344"/>
            <a:ext cx="39180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+mj-lt"/>
              </a:rPr>
              <a:t>Blocks in loop indicated by indentation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i="1" dirty="0" err="1">
                <a:latin typeface="+mj-lt"/>
              </a:rPr>
              <a:t>Iterable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should be collection of objects or range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dirty="0">
                <a:latin typeface="+mj-lt"/>
              </a:rPr>
              <a:t>Zero-based indexing</a:t>
            </a:r>
          </a:p>
        </p:txBody>
      </p:sp>
      <p:pic>
        <p:nvPicPr>
          <p:cNvPr id="4098" name="Picture 2" descr="Python for Loop Syntax">
            <a:extLst>
              <a:ext uri="{FF2B5EF4-FFF2-40B4-BE49-F238E27FC236}">
                <a16:creationId xmlns:a16="http://schemas.microsoft.com/office/drawing/2014/main" id="{9B83C576-9F32-4C8A-A4DB-8E9ED950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73" y="1434169"/>
            <a:ext cx="6695383" cy="38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967B8-419A-44AF-ADB2-069423D4B617}"/>
              </a:ext>
            </a:extLst>
          </p:cNvPr>
          <p:cNvSpPr txBox="1"/>
          <p:nvPr/>
        </p:nvSpPr>
        <p:spPr>
          <a:xfrm>
            <a:off x="928097" y="5488807"/>
            <a:ext cx="8157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newlist</a:t>
            </a:r>
            <a:r>
              <a:rPr lang="en-US" sz="2400" dirty="0">
                <a:latin typeface="Consolas" panose="020B0609020204030204" pitchFamily="49" charset="0"/>
              </a:rPr>
              <a:t> = ['</a:t>
            </a:r>
            <a:r>
              <a:rPr lang="en-US" sz="2400" dirty="0" err="1">
                <a:latin typeface="Consolas" panose="020B0609020204030204" pitchFamily="49" charset="0"/>
              </a:rPr>
              <a:t>run','chase','dog','bark</a:t>
            </a:r>
            <a:r>
              <a:rPr lang="en-US" sz="2400" dirty="0">
                <a:latin typeface="Consolas" panose="020B0609020204030204" pitchFamily="49" charset="0"/>
              </a:rPr>
              <a:t>']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for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</a:rPr>
              <a:t>counter, item </a:t>
            </a:r>
            <a:r>
              <a:rPr lang="en-US" sz="2400" b="1" dirty="0">
                <a:latin typeface="Consolas" panose="020B0609020204030204" pitchFamily="49" charset="0"/>
              </a:rPr>
              <a:t>in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enumerate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newlist</a:t>
            </a:r>
            <a:r>
              <a:rPr lang="en-US" sz="24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>
                <a:latin typeface="Consolas" panose="020B0609020204030204" pitchFamily="49" charset="0"/>
              </a:rPr>
              <a:t>print</a:t>
            </a:r>
            <a:r>
              <a:rPr lang="en-US" sz="2400" dirty="0">
                <a:latin typeface="Consolas" panose="020B0609020204030204" pitchFamily="49" charset="0"/>
              </a:rPr>
              <a:t> counter, </a:t>
            </a:r>
            <a:r>
              <a:rPr lang="en-US" sz="2400" dirty="0" err="1">
                <a:latin typeface="Consolas" panose="020B0609020204030204" pitchFamily="49" charset="0"/>
              </a:rPr>
              <a:t>newlist</a:t>
            </a:r>
            <a:r>
              <a:rPr lang="en-US" sz="2400" dirty="0">
                <a:latin typeface="Consolas" panose="020B0609020204030204" pitchFamily="49" charset="0"/>
              </a:rPr>
              <a:t>[counter]</a:t>
            </a:r>
          </a:p>
        </p:txBody>
      </p:sp>
    </p:spTree>
    <p:extLst>
      <p:ext uri="{BB962C8B-B14F-4D97-AF65-F5344CB8AC3E}">
        <p14:creationId xmlns:p14="http://schemas.microsoft.com/office/powerpoint/2010/main" val="83907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311495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 descr="A picture containing seat, chair, drawing&#10;&#10;Description automatically generated">
            <a:extLst>
              <a:ext uri="{FF2B5EF4-FFF2-40B4-BE49-F238E27FC236}">
                <a16:creationId xmlns:a16="http://schemas.microsoft.com/office/drawing/2014/main" id="{7E996E22-9E8F-495D-AB2C-C73E05A52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5488807"/>
            <a:ext cx="1160700" cy="1182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DF0D7-0A5D-4FF0-8D34-0FCDB723C881}"/>
              </a:ext>
            </a:extLst>
          </p:cNvPr>
          <p:cNvSpPr txBox="1"/>
          <p:nvPr/>
        </p:nvSpPr>
        <p:spPr>
          <a:xfrm>
            <a:off x="7696971" y="1194533"/>
            <a:ext cx="3580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dirty="0">
                <a:latin typeface="+mj-lt"/>
              </a:rPr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0080C-CE05-446E-BA95-BCF0BF9C7701}"/>
              </a:ext>
            </a:extLst>
          </p:cNvPr>
          <p:cNvSpPr txBox="1"/>
          <p:nvPr/>
        </p:nvSpPr>
        <p:spPr>
          <a:xfrm>
            <a:off x="7982857" y="1912344"/>
            <a:ext cx="39180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dirty="0">
                <a:latin typeface="+mj-lt"/>
              </a:rPr>
              <a:t>*</a:t>
            </a:r>
            <a:r>
              <a:rPr lang="en-US" sz="2800" b="1" dirty="0" err="1">
                <a:latin typeface="+mj-lt"/>
              </a:rPr>
              <a:t>args</a:t>
            </a:r>
            <a:r>
              <a:rPr lang="en-US" sz="2800" b="1" dirty="0">
                <a:latin typeface="+mj-lt"/>
              </a:rPr>
              <a:t>  </a:t>
            </a:r>
            <a:r>
              <a:rPr lang="en-US" sz="2800" dirty="0">
                <a:latin typeface="+mj-lt"/>
              </a:rPr>
              <a:t>indicate tuple arguments</a:t>
            </a:r>
          </a:p>
          <a:p>
            <a:pPr algn="r"/>
            <a:endParaRPr lang="en-US" sz="2800" dirty="0">
              <a:latin typeface="+mj-lt"/>
            </a:endParaRPr>
          </a:p>
          <a:p>
            <a:pPr algn="r"/>
            <a:r>
              <a:rPr lang="en-US" sz="2800" b="1" dirty="0">
                <a:latin typeface="+mj-lt"/>
              </a:rPr>
              <a:t>**</a:t>
            </a:r>
            <a:r>
              <a:rPr lang="en-US" sz="2800" b="1" dirty="0" err="1">
                <a:latin typeface="+mj-lt"/>
              </a:rPr>
              <a:t>kwargs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indicate keyword arguments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967B8-419A-44AF-ADB2-069423D4B617}"/>
              </a:ext>
            </a:extLst>
          </p:cNvPr>
          <p:cNvSpPr txBox="1"/>
          <p:nvPr/>
        </p:nvSpPr>
        <p:spPr>
          <a:xfrm>
            <a:off x="368665" y="5186411"/>
            <a:ext cx="81578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</a:rPr>
              <a:t>func</a:t>
            </a:r>
            <a:r>
              <a:rPr lang="en-US" sz="2000" dirty="0">
                <a:latin typeface="Consolas" panose="020B0609020204030204" pitchFamily="49" charset="0"/>
              </a:rPr>
              <a:t>(name, job):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print(name, 'is a', job)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func</a:t>
            </a:r>
            <a:r>
              <a:rPr lang="en-US" sz="2000" dirty="0">
                <a:latin typeface="Consolas" panose="020B0609020204030204" pitchFamily="49" charset="0"/>
              </a:rPr>
              <a:t>('Bob', 'developer')</a:t>
            </a:r>
          </a:p>
        </p:txBody>
      </p:sp>
      <p:pic>
        <p:nvPicPr>
          <p:cNvPr id="7170" name="Picture 2" descr="Python Function Syntax">
            <a:extLst>
              <a:ext uri="{FF2B5EF4-FFF2-40B4-BE49-F238E27FC236}">
                <a16:creationId xmlns:a16="http://schemas.microsoft.com/office/drawing/2014/main" id="{F4A4565D-7880-4652-A5FA-9E42B707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1" y="1486920"/>
            <a:ext cx="6375439" cy="334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00CE3-DFB9-494D-8194-AACE77B70EE2}"/>
              </a:ext>
            </a:extLst>
          </p:cNvPr>
          <p:cNvSpPr txBox="1"/>
          <p:nvPr/>
        </p:nvSpPr>
        <p:spPr>
          <a:xfrm>
            <a:off x="5601474" y="5186412"/>
            <a:ext cx="58500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</a:rPr>
              <a:t>print_arguments</a:t>
            </a:r>
            <a:r>
              <a:rPr lang="en-US" sz="2000" dirty="0">
                <a:latin typeface="Consolas" panose="020B0609020204030204" pitchFamily="49" charset="0"/>
              </a:rPr>
              <a:t>(**</a:t>
            </a:r>
            <a:r>
              <a:rPr lang="en-US" sz="2000" dirty="0" err="1">
                <a:latin typeface="Consolas" panose="020B0609020204030204" pitchFamily="49" charset="0"/>
              </a:rPr>
              <a:t>kwargs</a:t>
            </a:r>
            <a:r>
              <a:rPr lang="en-US" sz="20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print(</a:t>
            </a:r>
            <a:r>
              <a:rPr lang="en-US" sz="2000" dirty="0" err="1">
                <a:latin typeface="Consolas" panose="020B0609020204030204" pitchFamily="49" charset="0"/>
              </a:rPr>
              <a:t>kwargs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print_arguments</a:t>
            </a:r>
            <a:r>
              <a:rPr lang="en-US" sz="2000" dirty="0">
                <a:latin typeface="Consolas" panose="020B0609020204030204" pitchFamily="49" charset="0"/>
              </a:rPr>
              <a:t>(name='Bob', age=25)</a:t>
            </a:r>
          </a:p>
        </p:txBody>
      </p:sp>
    </p:spTree>
    <p:extLst>
      <p:ext uri="{BB962C8B-B14F-4D97-AF65-F5344CB8AC3E}">
        <p14:creationId xmlns:p14="http://schemas.microsoft.com/office/powerpoint/2010/main" val="342675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8354563" y="3429000"/>
            <a:ext cx="331372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 pada</a:t>
            </a:r>
            <a:b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8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16E3862-A22A-4158-8E00-A72CBB7E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0"/>
            <a:ext cx="8940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7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04766" y="486647"/>
            <a:ext cx="484139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Review Dasar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4451040-74EF-4BB2-AC9B-5CCEBA34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5" y="197286"/>
            <a:ext cx="11167470" cy="646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52E622-5CBC-4D0B-86D6-0A052AF19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15646"/>
          <a:stretch/>
        </p:blipFill>
        <p:spPr bwMode="auto">
          <a:xfrm>
            <a:off x="2615871" y="0"/>
            <a:ext cx="7329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5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19281" y="617276"/>
            <a:ext cx="427203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 pada</a:t>
            </a:r>
            <a:b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Python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9220" name="Picture 4" descr="Libraries for Plotting in Python and Pandas | Shane Lynn">
            <a:extLst>
              <a:ext uri="{FF2B5EF4-FFF2-40B4-BE49-F238E27FC236}">
                <a16:creationId xmlns:a16="http://schemas.microsoft.com/office/drawing/2014/main" id="{5DE43237-B311-4FC9-9449-0B27A07B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7" y="0"/>
            <a:ext cx="721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B4F47F-5B48-4B4F-83CB-6452EE85C188}"/>
              </a:ext>
            </a:extLst>
          </p:cNvPr>
          <p:cNvSpPr txBox="1"/>
          <p:nvPr/>
        </p:nvSpPr>
        <p:spPr>
          <a:xfrm>
            <a:off x="380130" y="2701294"/>
            <a:ext cx="42720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Currently 209 </a:t>
            </a:r>
            <a:r>
              <a:rPr lang="en-US" sz="2800" dirty="0" err="1">
                <a:latin typeface="+mj-lt"/>
              </a:rPr>
              <a:t>ribu</a:t>
            </a:r>
            <a:r>
              <a:rPr lang="en-US" sz="2800" dirty="0">
                <a:latin typeface="+mj-lt"/>
              </a:rPr>
              <a:t> modules (and counting++)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i="1" dirty="0">
                <a:latin typeface="+mj-lt"/>
              </a:rPr>
              <a:t>Third-party modules for every thinkable purposes</a:t>
            </a:r>
            <a:r>
              <a:rPr lang="en-US" sz="2800" dirty="0">
                <a:latin typeface="+mj-lt"/>
              </a:rPr>
              <a:t>: ranging from data analysis and visualization from many fields </a:t>
            </a:r>
          </a:p>
        </p:txBody>
      </p:sp>
    </p:spTree>
    <p:extLst>
      <p:ext uri="{BB962C8B-B14F-4D97-AF65-F5344CB8AC3E}">
        <p14:creationId xmlns:p14="http://schemas.microsoft.com/office/powerpoint/2010/main" val="2460938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299966" y="515676"/>
            <a:ext cx="663515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Modul-</a:t>
            </a:r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Python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: Pandas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1266" name="Picture 2" descr="Series vs DataFrame">
            <a:extLst>
              <a:ext uri="{FF2B5EF4-FFF2-40B4-BE49-F238E27FC236}">
                <a16:creationId xmlns:a16="http://schemas.microsoft.com/office/drawing/2014/main" id="{98636AFF-1345-42FF-A3F9-6D70BE7B3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902" y="3884132"/>
            <a:ext cx="7113815" cy="272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1C37B-C6A5-46DC-965E-6445D1D8C0F4}"/>
              </a:ext>
            </a:extLst>
          </p:cNvPr>
          <p:cNvSpPr txBox="1"/>
          <p:nvPr/>
        </p:nvSpPr>
        <p:spPr>
          <a:xfrm>
            <a:off x="687074" y="1490008"/>
            <a:ext cx="62556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import</a:t>
            </a:r>
            <a:r>
              <a:rPr lang="en-US" sz="2400" dirty="0">
                <a:latin typeface="Consolas" panose="020B0609020204030204" pitchFamily="49" charset="0"/>
              </a:rPr>
              <a:t> pandas </a:t>
            </a:r>
            <a:r>
              <a:rPr lang="en-US" sz="2400" b="1" dirty="0">
                <a:latin typeface="Consolas" panose="020B0609020204030204" pitchFamily="49" charset="0"/>
              </a:rPr>
              <a:t>as</a:t>
            </a:r>
            <a:r>
              <a:rPr lang="en-US" sz="2400" dirty="0">
                <a:latin typeface="Consolas" panose="020B0609020204030204" pitchFamily="49" charset="0"/>
              </a:rPr>
              <a:t> pd</a:t>
            </a:r>
          </a:p>
          <a:p>
            <a:r>
              <a:rPr lang="it-IT" sz="2400" dirty="0">
                <a:latin typeface="Consolas" panose="020B0609020204030204" pitchFamily="49" charset="0"/>
              </a:rPr>
              <a:t>data = {</a:t>
            </a:r>
          </a:p>
          <a:p>
            <a:r>
              <a:rPr lang="it-IT" sz="2400" dirty="0">
                <a:latin typeface="Consolas" panose="020B0609020204030204" pitchFamily="49" charset="0"/>
              </a:rPr>
              <a:t>    'apples': [3, 2, 0, 1], </a:t>
            </a:r>
          </a:p>
          <a:p>
            <a:r>
              <a:rPr lang="it-IT" sz="2400" dirty="0">
                <a:latin typeface="Consolas" panose="020B0609020204030204" pitchFamily="49" charset="0"/>
              </a:rPr>
              <a:t>    'oranges': [0, 3, 7, 2]}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purchases = </a:t>
            </a:r>
            <a:r>
              <a:rPr lang="en-US" sz="2400" dirty="0" err="1">
                <a:latin typeface="Consolas" panose="020B0609020204030204" pitchFamily="49" charset="0"/>
              </a:rPr>
              <a:t>pd.DataFrame</a:t>
            </a:r>
            <a:r>
              <a:rPr lang="en-US" sz="2400" dirty="0">
                <a:latin typeface="Consolas" panose="020B0609020204030204" pitchFamily="49" charset="0"/>
              </a:rPr>
              <a:t>(data)</a:t>
            </a:r>
          </a:p>
        </p:txBody>
      </p:sp>
      <p:pic>
        <p:nvPicPr>
          <p:cNvPr id="11271" name="Picture 7" descr="pandas (software) - Wikipedia">
            <a:extLst>
              <a:ext uri="{FF2B5EF4-FFF2-40B4-BE49-F238E27FC236}">
                <a16:creationId xmlns:a16="http://schemas.microsoft.com/office/drawing/2014/main" id="{F9C960DF-3905-400A-A0F8-DBE27B00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034" y="1337705"/>
            <a:ext cx="4436892" cy="179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BE5646-8D32-4856-B61E-7E9686FE20F6}"/>
              </a:ext>
            </a:extLst>
          </p:cNvPr>
          <p:cNvSpPr txBox="1"/>
          <p:nvPr/>
        </p:nvSpPr>
        <p:spPr>
          <a:xfrm>
            <a:off x="508000" y="478321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purchases =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7964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140308" y="312476"/>
            <a:ext cx="966001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Modul-modul Python:</a:t>
            </a:r>
            <a:r>
              <a:rPr lang="en-US" altLang="id-ID" sz="4000" b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visualisasi sederhana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1C37B-C6A5-46DC-965E-6445D1D8C0F4}"/>
              </a:ext>
            </a:extLst>
          </p:cNvPr>
          <p:cNvSpPr txBox="1"/>
          <p:nvPr/>
        </p:nvSpPr>
        <p:spPr>
          <a:xfrm>
            <a:off x="215360" y="1225689"/>
            <a:ext cx="86456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dirty="0">
                <a:latin typeface="Consolas" panose="020B0609020204030204" pitchFamily="49" charset="0"/>
              </a:rPr>
              <a:t>pandas </a:t>
            </a:r>
            <a:r>
              <a:rPr lang="en-US" sz="2400" b="1" dirty="0">
                <a:latin typeface="Consolas" panose="020B0609020204030204" pitchFamily="49" charset="0"/>
              </a:rPr>
              <a:t>as </a:t>
            </a:r>
            <a:r>
              <a:rPr lang="en-US" sz="2400" dirty="0">
                <a:latin typeface="Consolas" panose="020B0609020204030204" pitchFamily="49" charset="0"/>
              </a:rPr>
              <a:t>pd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dirty="0" err="1">
                <a:latin typeface="Consolas" panose="020B0609020204030204" pitchFamily="49" charset="0"/>
              </a:rPr>
              <a:t>numpy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as </a:t>
            </a:r>
            <a:r>
              <a:rPr lang="en-US" sz="2400" dirty="0">
                <a:latin typeface="Consolas" panose="020B0609020204030204" pitchFamily="49" charset="0"/>
              </a:rPr>
              <a:t>np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dirty="0" err="1">
                <a:latin typeface="Consolas" panose="020B0609020204030204" pitchFamily="49" charset="0"/>
              </a:rPr>
              <a:t>matplotlib.pylab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b="1" dirty="0">
                <a:latin typeface="Consolas" panose="020B0609020204030204" pitchFamily="49" charset="0"/>
              </a:rPr>
              <a:t>as </a:t>
            </a:r>
            <a:r>
              <a:rPr lang="en-US" sz="2400" dirty="0" err="1">
                <a:latin typeface="Consolas" panose="020B0609020204030204" pitchFamily="49" charset="0"/>
              </a:rPr>
              <a:t>plt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</a:rPr>
              <a:t>import </a:t>
            </a:r>
            <a:r>
              <a:rPr lang="en-US" sz="2400" dirty="0">
                <a:latin typeface="Consolas" panose="020B0609020204030204" pitchFamily="49" charset="0"/>
              </a:rPr>
              <a:t>seaborn </a:t>
            </a:r>
            <a:r>
              <a:rPr lang="en-US" sz="2400" b="1" dirty="0">
                <a:latin typeface="Consolas" panose="020B0609020204030204" pitchFamily="49" charset="0"/>
              </a:rPr>
              <a:t>as </a:t>
            </a:r>
            <a:r>
              <a:rPr lang="en-US" sz="2400" dirty="0" err="1">
                <a:latin typeface="Consolas" panose="020B0609020204030204" pitchFamily="49" charset="0"/>
              </a:rPr>
              <a:t>sns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# Create </a:t>
            </a:r>
            <a:r>
              <a:rPr lang="en-US" sz="2400" dirty="0" err="1">
                <a:latin typeface="Consolas" panose="020B0609020204030204" pitchFamily="49" charset="0"/>
              </a:rPr>
              <a:t>dataframe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df = </a:t>
            </a:r>
            <a:r>
              <a:rPr lang="en-US" sz="2400" dirty="0" err="1">
                <a:latin typeface="Consolas" panose="020B0609020204030204" pitchFamily="49" charset="0"/>
              </a:rPr>
              <a:t>pd.DataFrame</a:t>
            </a:r>
            <a:r>
              <a:rPr lang="en-US" sz="2400" dirty="0">
                <a:latin typeface="Consolas" panose="020B0609020204030204" pitchFamily="49" charset="0"/>
              </a:rPr>
              <a:t>({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'x': [1, 1.5, 3, 4, 5],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'y': [5, 15, 5, 10, 2],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'group': ['</a:t>
            </a:r>
            <a:r>
              <a:rPr lang="en-US" sz="2400" dirty="0" err="1">
                <a:latin typeface="Consolas" panose="020B0609020204030204" pitchFamily="49" charset="0"/>
              </a:rPr>
              <a:t>A','other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group','B','C','D</a:t>
            </a:r>
            <a:r>
              <a:rPr lang="en-US" sz="2400" dirty="0">
                <a:latin typeface="Consolas" panose="020B0609020204030204" pitchFamily="49" charset="0"/>
              </a:rPr>
              <a:t>']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})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sns.regplot</a:t>
            </a:r>
            <a:r>
              <a:rPr lang="en-US" sz="2400" dirty="0">
                <a:latin typeface="Consolas" panose="020B0609020204030204" pitchFamily="49" charset="0"/>
              </a:rPr>
              <a:t>(data=df, x="x", y="y", </a:t>
            </a:r>
            <a:r>
              <a:rPr lang="en-US" sz="2400" dirty="0" err="1">
                <a:latin typeface="Consolas" panose="020B0609020204030204" pitchFamily="49" charset="0"/>
              </a:rPr>
              <a:t>fit_reg</a:t>
            </a:r>
            <a:r>
              <a:rPr lang="en-US" sz="2400" dirty="0">
                <a:latin typeface="Consolas" panose="020B0609020204030204" pitchFamily="49" charset="0"/>
              </a:rPr>
              <a:t>=False, marker="+", color="</a:t>
            </a:r>
            <a:r>
              <a:rPr lang="en-US" sz="2400" dirty="0" err="1">
                <a:latin typeface="Consolas" panose="020B0609020204030204" pitchFamily="49" charset="0"/>
              </a:rPr>
              <a:t>skyblue</a:t>
            </a:r>
            <a:r>
              <a:rPr lang="en-US" sz="2400" dirty="0">
                <a:latin typeface="Consolas" panose="020B0609020204030204" pitchFamily="49" charset="0"/>
              </a:rPr>
              <a:t>")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plt.show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4421E-A1E2-4859-BB20-66049FB90584}"/>
              </a:ext>
            </a:extLst>
          </p:cNvPr>
          <p:cNvSpPr txBox="1"/>
          <p:nvPr/>
        </p:nvSpPr>
        <p:spPr>
          <a:xfrm>
            <a:off x="5752492" y="6360858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linkClick r:id="rId4"/>
              </a:rPr>
              <a:t>https://python-graph-gallery.com/</a:t>
            </a:r>
            <a:endParaRPr lang="en-US" dirty="0"/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C31BD9E8-3072-43B5-BB20-B214C51E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34" y="106031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9B574-7FB6-45C6-B76A-DE209B0FA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00899"/>
            <a:ext cx="12192000" cy="61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140308" y="312476"/>
            <a:ext cx="856997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Modul-</a:t>
            </a:r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modul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Python: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Analisis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Spasial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772DBDC-E54D-4BF7-8CBA-AF858ED25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73" y="1282749"/>
            <a:ext cx="7890217" cy="52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4C99-8331-4C7D-BC28-06A3159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3C640-36DA-4E63-8022-6EB5C54BE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2A3E56-E8A2-4627-8670-A27B01BEE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F0ECF16-036A-4320-8E1B-46C1F8F4AA38}"/>
              </a:ext>
            </a:extLst>
          </p:cNvPr>
          <p:cNvSpPr txBox="1"/>
          <p:nvPr/>
        </p:nvSpPr>
        <p:spPr>
          <a:xfrm>
            <a:off x="1772530" y="399048"/>
            <a:ext cx="9418326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“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Barangsiapa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yang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menganggap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perjalanannya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panjang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,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niscaya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langkahnya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akan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melemah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”</a:t>
            </a:r>
          </a:p>
          <a:p>
            <a:pPr algn="r"/>
            <a:endParaRPr lang="en-US" altLang="id-ID" sz="2800" b="1" dirty="0">
              <a:solidFill>
                <a:schemeClr val="bg1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  <a:p>
            <a:pPr algn="r"/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Ibnul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Qayyim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, Al-</a:t>
            </a:r>
            <a:r>
              <a:rPr lang="en-US" altLang="id-ID" sz="2800" b="1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Fawa’id</a:t>
            </a:r>
            <a:r>
              <a:rPr lang="en-US" altLang="id-ID" sz="28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: 90)</a:t>
            </a:r>
          </a:p>
        </p:txBody>
      </p:sp>
    </p:spTree>
    <p:extLst>
      <p:ext uri="{BB962C8B-B14F-4D97-AF65-F5344CB8AC3E}">
        <p14:creationId xmlns:p14="http://schemas.microsoft.com/office/powerpoint/2010/main" val="750680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holding, dog, cat&#10;&#10;Description automatically generated">
            <a:extLst>
              <a:ext uri="{FF2B5EF4-FFF2-40B4-BE49-F238E27FC236}">
                <a16:creationId xmlns:a16="http://schemas.microsoft.com/office/drawing/2014/main" id="{F580EAC4-EC41-4FDB-B9B6-074F0BBE3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6629" r="1827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id="{18250821-833A-44AD-A84F-6D294CC138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d-ID" sz="4800" b="1" dirty="0" err="1">
                <a:latin typeface="+mj-lt"/>
                <a:ea typeface="+mj-ea"/>
                <a:cs typeface="+mj-cs"/>
                <a:sym typeface="+mn-ea"/>
              </a:rPr>
              <a:t>Jupyter</a:t>
            </a: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 Notebook dan Google </a:t>
            </a:r>
            <a:r>
              <a:rPr lang="en-US" altLang="id-ID" sz="4800" b="1" dirty="0" err="1">
                <a:latin typeface="+mj-lt"/>
                <a:ea typeface="+mj-ea"/>
                <a:cs typeface="+mj-cs"/>
                <a:sym typeface="+mn-ea"/>
              </a:rPr>
              <a:t>Colab</a:t>
            </a:r>
            <a:endParaRPr lang="en-US" altLang="id-ID" sz="4800" b="1" dirty="0"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9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>
            <a:extLst>
              <a:ext uri="{FF2B5EF4-FFF2-40B4-BE49-F238E27FC236}">
                <a16:creationId xmlns:a16="http://schemas.microsoft.com/office/drawing/2014/main" id="{18250821-833A-44AD-A84F-6D294CC1382D}"/>
              </a:ext>
            </a:extLst>
          </p:cNvPr>
          <p:cNvSpPr txBox="1"/>
          <p:nvPr/>
        </p:nvSpPr>
        <p:spPr>
          <a:xfrm>
            <a:off x="339163" y="312807"/>
            <a:ext cx="95058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28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Antarmuka</a:t>
            </a:r>
            <a:r>
              <a:rPr lang="en-US" altLang="id-ID" sz="2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Interactive Python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D2426C-A79D-4686-95E2-548F57AB0390}"/>
              </a:ext>
            </a:extLst>
          </p:cNvPr>
          <p:cNvSpPr/>
          <p:nvPr/>
        </p:nvSpPr>
        <p:spPr>
          <a:xfrm>
            <a:off x="9336348" y="3195526"/>
            <a:ext cx="2855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latin typeface="Gama-Sans" panose="00000500000000000000" pitchFamily="50" charset="0"/>
              </a:rPr>
              <a:t>Python in Desktop ArcGIS</a:t>
            </a:r>
            <a:endParaRPr lang="en-US" sz="2800" dirty="0">
              <a:latin typeface="Gama-Sans" panose="00000500000000000000" pitchFamily="50" charset="0"/>
            </a:endParaRPr>
          </a:p>
        </p:txBody>
      </p:sp>
      <p:pic>
        <p:nvPicPr>
          <p:cNvPr id="16386" name="Picture 2" descr="Image result for interactive python">
            <a:extLst>
              <a:ext uri="{FF2B5EF4-FFF2-40B4-BE49-F238E27FC236}">
                <a16:creationId xmlns:a16="http://schemas.microsoft.com/office/drawing/2014/main" id="{46C1B4EC-74FD-4DE4-BB16-3434AF03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4" y="1427307"/>
            <a:ext cx="8582799" cy="40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44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057743-DE19-4B86-ACA2-246316DBA784}"/>
              </a:ext>
            </a:extLst>
          </p:cNvPr>
          <p:cNvSpPr/>
          <p:nvPr/>
        </p:nvSpPr>
        <p:spPr>
          <a:xfrm>
            <a:off x="7375161" y="1377439"/>
            <a:ext cx="443708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333333"/>
                </a:solidFill>
                <a:latin typeface="+mj-lt"/>
              </a:rPr>
              <a:t>Ipython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Notebook:</a:t>
            </a:r>
          </a:p>
          <a:p>
            <a:r>
              <a:rPr lang="en-US" sz="3600" dirty="0">
                <a:solidFill>
                  <a:srgbClr val="333333"/>
                </a:solidFill>
                <a:latin typeface="+mj-lt"/>
              </a:rPr>
              <a:t>Python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dijalankan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dalam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bentuk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+mj-lt"/>
              </a:rPr>
              <a:t>Cell</a:t>
            </a:r>
          </a:p>
          <a:p>
            <a:endParaRPr lang="en-US" sz="3600" dirty="0">
              <a:solidFill>
                <a:srgbClr val="333333"/>
              </a:solidFill>
              <a:latin typeface="+mj-lt"/>
            </a:endParaRPr>
          </a:p>
          <a:p>
            <a:r>
              <a:rPr lang="en-US" sz="3600" dirty="0" err="1">
                <a:solidFill>
                  <a:srgbClr val="333333"/>
                </a:solidFill>
                <a:latin typeface="+mj-lt"/>
              </a:rPr>
              <a:t>Tiap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notebook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merupakan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sebuah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+mj-lt"/>
              </a:rPr>
              <a:t>Environment Python 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yang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berdiri</a:t>
            </a:r>
            <a:r>
              <a:rPr lang="en-US" sz="36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sendiri</a:t>
            </a:r>
            <a:endParaRPr lang="en-US" sz="3600" dirty="0">
              <a:latin typeface="+mj-lt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C420810-B79E-4B12-8C41-945DD0BEDB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3" y="1171209"/>
            <a:ext cx="6736194" cy="521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3E9BBB4-8073-48F7-8D7E-CBACA8736A90}"/>
              </a:ext>
            </a:extLst>
          </p:cNvPr>
          <p:cNvSpPr txBox="1"/>
          <p:nvPr/>
        </p:nvSpPr>
        <p:spPr>
          <a:xfrm>
            <a:off x="339163" y="312807"/>
            <a:ext cx="95058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28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Antarmuka</a:t>
            </a:r>
            <a:r>
              <a:rPr lang="en-US" altLang="id-ID" sz="2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2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Interactive Python</a:t>
            </a:r>
          </a:p>
        </p:txBody>
      </p:sp>
    </p:spTree>
    <p:extLst>
      <p:ext uri="{BB962C8B-B14F-4D97-AF65-F5344CB8AC3E}">
        <p14:creationId xmlns:p14="http://schemas.microsoft.com/office/powerpoint/2010/main" val="1213362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057743-DE19-4B86-ACA2-246316DBA784}"/>
              </a:ext>
            </a:extLst>
          </p:cNvPr>
          <p:cNvSpPr/>
          <p:nvPr/>
        </p:nvSpPr>
        <p:spPr>
          <a:xfrm>
            <a:off x="879192" y="5044086"/>
            <a:ext cx="104336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333333"/>
                </a:solidFill>
                <a:latin typeface="+mj-lt"/>
              </a:rPr>
              <a:t>Google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memberikan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Colab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secara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rgbClr val="333333"/>
                </a:solidFill>
                <a:latin typeface="+mj-lt"/>
              </a:rPr>
              <a:t>gratis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untuk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mendorong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+mj-lt"/>
              </a:rPr>
              <a:t>penelitian</a:t>
            </a:r>
            <a:r>
              <a:rPr lang="en-US" sz="3200" dirty="0">
                <a:solidFill>
                  <a:srgbClr val="333333"/>
                </a:solidFill>
                <a:latin typeface="+mj-lt"/>
              </a:rPr>
              <a:t> data science dan Machine Learning</a:t>
            </a:r>
            <a:endParaRPr lang="en-US" sz="3200" dirty="0">
              <a:latin typeface="+mj-lt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3E9BBB4-8073-48F7-8D7E-CBACA8736A90}"/>
              </a:ext>
            </a:extLst>
          </p:cNvPr>
          <p:cNvSpPr txBox="1"/>
          <p:nvPr/>
        </p:nvSpPr>
        <p:spPr>
          <a:xfrm>
            <a:off x="339163" y="312807"/>
            <a:ext cx="95058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2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Google </a:t>
            </a:r>
            <a:r>
              <a:rPr lang="en-US" altLang="id-ID" sz="28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Colaboratory</a:t>
            </a:r>
            <a:endParaRPr lang="en-US" altLang="id-ID" sz="2800" b="1" dirty="0">
              <a:solidFill>
                <a:srgbClr val="00B05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220FD82-8432-403E-B23B-389E4D77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27" y="1234086"/>
            <a:ext cx="6800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280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gray">
          <a:xfrm>
            <a:off x="4940626" y="2618424"/>
            <a:ext cx="2310748" cy="506274"/>
          </a:xfrm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3493286" y="31553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62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EF098F4D-D012-4BA5-979C-5980C0AD8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3752" y="1076761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Polling Time </a:t>
            </a: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How Well do you know </a:t>
            </a:r>
            <a:r>
              <a:rPr lang="en-US" sz="5200" b="1" dirty="0">
                <a:solidFill>
                  <a:srgbClr val="FFFFFF"/>
                </a:solidFill>
              </a:rPr>
              <a:t>Python</a:t>
            </a:r>
            <a:r>
              <a:rPr lang="en-US" sz="5200" dirty="0">
                <a:solidFill>
                  <a:srgbClr val="FFFFFF"/>
                </a:solidFill>
              </a:rPr>
              <a:t>?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(</a:t>
            </a:r>
            <a:r>
              <a:rPr lang="en-US" sz="5200" i="1" dirty="0">
                <a:solidFill>
                  <a:srgbClr val="FFFFFF"/>
                </a:solidFill>
              </a:rPr>
              <a:t>the programming language one</a:t>
            </a:r>
            <a:r>
              <a:rPr lang="en-US" sz="52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B73C415-D670-4716-A5EC-CC4D52CA2BA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 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761E7DF-7DA8-4615-8117-2A2C07807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6316" r="18179" b="-1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63EE809-5864-4F0A-B90B-D522D9BFFFC0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Data Science dan Artificial Intelligence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9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99557" y="2413337"/>
            <a:ext cx="4621778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6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What is </a:t>
            </a:r>
            <a:r>
              <a:rPr lang="en-US" altLang="id-ID" sz="6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</a:t>
            </a:r>
            <a:r>
              <a:rPr lang="en-US" altLang="id-ID" sz="6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989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6345118" y="605496"/>
            <a:ext cx="4140877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What’s with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B9A7290-D2F8-4500-A3E0-3542CEF9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7" y="605496"/>
            <a:ext cx="5647007" cy="564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94C2C75-217B-48C5-A167-7A063B0B4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77289" y="4043289"/>
            <a:ext cx="2814711" cy="2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83657A-D997-4628-9B48-7C1CFC0854B2}"/>
              </a:ext>
            </a:extLst>
          </p:cNvPr>
          <p:cNvGrpSpPr/>
          <p:nvPr/>
        </p:nvGrpSpPr>
        <p:grpSpPr>
          <a:xfrm>
            <a:off x="7712348" y="3906675"/>
            <a:ext cx="2305931" cy="1725318"/>
            <a:chOff x="7838958" y="3526234"/>
            <a:chExt cx="2305931" cy="17253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422F68-E838-430E-96F1-8802F7EA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293611">
              <a:off x="7838958" y="3526234"/>
              <a:ext cx="2261812" cy="17253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8BB775-1FAD-45F4-8DDA-354AB67AE399}"/>
                </a:ext>
              </a:extLst>
            </p:cNvPr>
            <p:cNvSpPr txBox="1"/>
            <p:nvPr/>
          </p:nvSpPr>
          <p:spPr>
            <a:xfrm>
              <a:off x="7901044" y="3873864"/>
              <a:ext cx="2243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avolini" panose="020B0502040204020203" pitchFamily="66" charset="0"/>
                  <a:cs typeface="Cavolini" panose="020B0502040204020203" pitchFamily="66" charset="0"/>
                </a:rPr>
                <a:t>So Much DATA!</a:t>
              </a:r>
              <a:endParaRPr lang="en-US" dirty="0">
                <a:latin typeface="Cavolini" panose="020B0502040204020203" pitchFamily="66" charset="0"/>
                <a:cs typeface="Cavolini" panose="020B0502040204020203" pitchFamily="66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C5BE87-F47B-4B5F-907F-17F8A131805D}"/>
              </a:ext>
            </a:extLst>
          </p:cNvPr>
          <p:cNvSpPr txBox="1"/>
          <p:nvPr/>
        </p:nvSpPr>
        <p:spPr>
          <a:xfrm>
            <a:off x="6345118" y="1430371"/>
            <a:ext cx="534513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Data used to be very hard to collect.</a:t>
            </a:r>
          </a:p>
          <a:p>
            <a:endParaRPr lang="en-US" sz="3200" b="1" dirty="0">
              <a:latin typeface="+mj-lt"/>
            </a:endParaRPr>
          </a:p>
          <a:p>
            <a:r>
              <a:rPr lang="en-US" sz="3200" b="1" dirty="0">
                <a:latin typeface="+mj-lt"/>
              </a:rPr>
              <a:t>Now, we are flooded with DATA</a:t>
            </a:r>
          </a:p>
        </p:txBody>
      </p:sp>
    </p:spTree>
    <p:extLst>
      <p:ext uri="{BB962C8B-B14F-4D97-AF65-F5344CB8AC3E}">
        <p14:creationId xmlns:p14="http://schemas.microsoft.com/office/powerpoint/2010/main" val="17485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F95293-A8A3-4D99-82E7-50BA98D896DF}"/>
              </a:ext>
            </a:extLst>
          </p:cNvPr>
          <p:cNvSpPr/>
          <p:nvPr/>
        </p:nvSpPr>
        <p:spPr>
          <a:xfrm>
            <a:off x="0" y="5444197"/>
            <a:ext cx="12192000" cy="1413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D5F77-1B43-4388-8A14-14513F3A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" y="814760"/>
            <a:ext cx="7411434" cy="5771654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89609860-85FA-486E-9768-C3A57491315F}"/>
              </a:ext>
            </a:extLst>
          </p:cNvPr>
          <p:cNvSpPr txBox="1"/>
          <p:nvPr/>
        </p:nvSpPr>
        <p:spPr>
          <a:xfrm>
            <a:off x="8193259" y="1144320"/>
            <a:ext cx="316054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What’s with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?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B6D27CB-9738-41E9-B672-04495DE427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AF36FF-3D64-46C8-9D7A-C5D5A83384F0}"/>
              </a:ext>
            </a:extLst>
          </p:cNvPr>
          <p:cNvSpPr txBox="1"/>
          <p:nvPr/>
        </p:nvSpPr>
        <p:spPr>
          <a:xfrm>
            <a:off x="7962314" y="2813447"/>
            <a:ext cx="339148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 err="1">
                <a:latin typeface="+mj-lt"/>
              </a:rPr>
              <a:t>Selain</a:t>
            </a:r>
            <a:r>
              <a:rPr lang="en-US" sz="3200" dirty="0">
                <a:latin typeface="+mj-lt"/>
              </a:rPr>
              <a:t> data </a:t>
            </a:r>
            <a:r>
              <a:rPr lang="en-US" sz="3200" dirty="0" err="1">
                <a:latin typeface="+mj-lt"/>
              </a:rPr>
              <a:t>dalam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jumlah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besar</a:t>
            </a:r>
            <a:r>
              <a:rPr lang="en-US" sz="3200" dirty="0">
                <a:latin typeface="+mj-lt"/>
              </a:rPr>
              <a:t>, Sebagian data (</a:t>
            </a:r>
            <a:r>
              <a:rPr lang="en-US" sz="3200" dirty="0" err="1">
                <a:latin typeface="+mj-lt"/>
              </a:rPr>
              <a:t>termasuk</a:t>
            </a:r>
            <a:r>
              <a:rPr lang="en-US" sz="3200" dirty="0">
                <a:latin typeface="+mj-lt"/>
              </a:rPr>
              <a:t> data </a:t>
            </a:r>
            <a:r>
              <a:rPr lang="en-US" sz="3200" dirty="0" err="1">
                <a:latin typeface="+mj-lt"/>
              </a:rPr>
              <a:t>spasial</a:t>
            </a:r>
            <a:r>
              <a:rPr lang="en-US" sz="3200" dirty="0">
                <a:latin typeface="+mj-lt"/>
              </a:rPr>
              <a:t>) </a:t>
            </a:r>
            <a:r>
              <a:rPr lang="en-US" sz="3200" dirty="0" err="1">
                <a:latin typeface="+mj-lt"/>
              </a:rPr>
              <a:t>datang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dalam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bentuk</a:t>
            </a:r>
            <a:r>
              <a:rPr lang="en-US" sz="3200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tidak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 err="1">
                <a:latin typeface="+mj-lt"/>
              </a:rPr>
              <a:t>terstruktur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845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">
      <a:majorFont>
        <a:latin typeface="Candara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1541</Words>
  <Application>Microsoft Office PowerPoint</Application>
  <PresentationFormat>Widescreen</PresentationFormat>
  <Paragraphs>296</Paragraphs>
  <Slides>45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Cavolini</vt:lpstr>
      <vt:lpstr>Consolas</vt:lpstr>
      <vt:lpstr>Gama-Sans</vt:lpstr>
      <vt:lpstr>Segoe UI Light</vt:lpstr>
      <vt:lpstr>Source Sans Pro</vt:lpstr>
      <vt:lpstr>Wingdings</vt:lpstr>
      <vt:lpstr>Office Theme</vt:lpstr>
      <vt:lpstr>Office Theme</vt:lpstr>
      <vt:lpstr>Pengantar Geospatial Data Science dan Artificial Intelligence</vt:lpstr>
      <vt:lpstr>Pengantar Geospatial Data Science dan Artificial Intelligence</vt:lpstr>
      <vt:lpstr>PowerPoint Presentation</vt:lpstr>
      <vt:lpstr>PowerPoint Presentation</vt:lpstr>
      <vt:lpstr>Polling Time   How Well do you know Python? (the programming language one)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Review:  Python pada Ekosistem ArcGIS</dc:title>
  <dc:creator>Dany Laksono</dc:creator>
  <cp:lastModifiedBy>Dany Puguh Laksono</cp:lastModifiedBy>
  <cp:revision>135</cp:revision>
  <dcterms:created xsi:type="dcterms:W3CDTF">2020-08-30T21:29:39Z</dcterms:created>
  <dcterms:modified xsi:type="dcterms:W3CDTF">2021-02-13T02:51:05Z</dcterms:modified>
</cp:coreProperties>
</file>